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3" r:id="rId3"/>
    <p:sldId id="312" r:id="rId4"/>
    <p:sldId id="315" r:id="rId5"/>
    <p:sldId id="277" r:id="rId6"/>
    <p:sldId id="320" r:id="rId7"/>
    <p:sldId id="319" r:id="rId8"/>
    <p:sldId id="286" r:id="rId9"/>
    <p:sldId id="274" r:id="rId10"/>
    <p:sldId id="308" r:id="rId11"/>
    <p:sldId id="316" r:id="rId12"/>
    <p:sldId id="330" r:id="rId13"/>
    <p:sldId id="314" r:id="rId14"/>
    <p:sldId id="325" r:id="rId15"/>
    <p:sldId id="262" r:id="rId16"/>
    <p:sldId id="311" r:id="rId17"/>
    <p:sldId id="329" r:id="rId18"/>
    <p:sldId id="328" r:id="rId19"/>
    <p:sldId id="322" r:id="rId20"/>
    <p:sldId id="324" r:id="rId21"/>
    <p:sldId id="323" r:id="rId22"/>
    <p:sldId id="296" r:id="rId23"/>
    <p:sldId id="269" r:id="rId24"/>
    <p:sldId id="301" r:id="rId25"/>
    <p:sldId id="327" r:id="rId26"/>
    <p:sldId id="291" r:id="rId27"/>
    <p:sldId id="326" r:id="rId28"/>
    <p:sldId id="302" r:id="rId29"/>
    <p:sldId id="305" r:id="rId30"/>
    <p:sldId id="310" r:id="rId31"/>
    <p:sldId id="300"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s-homedir01\homedir$\rdaw\Documents\Administrator\Suicides\Data\ES%202014%20admits%20Nov20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2014 ES Services by Month</a:t>
            </a:r>
          </a:p>
        </c:rich>
      </c:tx>
      <c:overlay val="0"/>
    </c:title>
    <c:autoTitleDeleted val="0"/>
    <c:plotArea>
      <c:layout>
        <c:manualLayout>
          <c:layoutTarget val="inner"/>
          <c:xMode val="edge"/>
          <c:yMode val="edge"/>
          <c:x val="8.6071741032370933E-2"/>
          <c:y val="0.19480351414406497"/>
          <c:w val="0.84184623797025404"/>
          <c:h val="0.70773512685914342"/>
        </c:manualLayout>
      </c:layout>
      <c:barChart>
        <c:barDir val="col"/>
        <c:grouping val="clustered"/>
        <c:varyColors val="0"/>
        <c:dLbls>
          <c:showLegendKey val="0"/>
          <c:showVal val="0"/>
          <c:showCatName val="0"/>
          <c:showSerName val="0"/>
          <c:showPercent val="0"/>
          <c:showBubbleSize val="0"/>
        </c:dLbls>
        <c:gapWidth val="150"/>
        <c:axId val="138521984"/>
        <c:axId val="73884800"/>
      </c:barChart>
      <c:catAx>
        <c:axId val="138521984"/>
        <c:scaling>
          <c:orientation val="minMax"/>
        </c:scaling>
        <c:delete val="0"/>
        <c:axPos val="b"/>
        <c:majorTickMark val="out"/>
        <c:minorTickMark val="none"/>
        <c:tickLblPos val="nextTo"/>
        <c:crossAx val="73884800"/>
        <c:crosses val="autoZero"/>
        <c:auto val="1"/>
        <c:lblAlgn val="ctr"/>
        <c:lblOffset val="100"/>
        <c:noMultiLvlLbl val="0"/>
      </c:catAx>
      <c:valAx>
        <c:axId val="73884800"/>
        <c:scaling>
          <c:orientation val="minMax"/>
        </c:scaling>
        <c:delete val="0"/>
        <c:axPos val="l"/>
        <c:majorGridlines/>
        <c:numFmt formatCode="General" sourceLinked="1"/>
        <c:majorTickMark val="out"/>
        <c:minorTickMark val="none"/>
        <c:tickLblPos val="nextTo"/>
        <c:crossAx val="138521984"/>
        <c:crosses val="autoZero"/>
        <c:crossBetween val="between"/>
      </c:valAx>
    </c:plotArea>
    <c:legend>
      <c:legendPos val="r"/>
      <c:layout>
        <c:manualLayout>
          <c:xMode val="edge"/>
          <c:yMode val="edge"/>
          <c:x val="0.70666413831298602"/>
          <c:y val="0.14392985124710211"/>
          <c:w val="0.255415354330709"/>
          <c:h val="8.3717191601050026E-2"/>
        </c:manualLayout>
      </c:layout>
      <c:overlay val="0"/>
      <c:spPr>
        <a:solidFill>
          <a:srgbClr val="BBE0E3"/>
        </a:solidFill>
        <a:ln>
          <a:noFill/>
        </a:ln>
      </c:spPr>
    </c:legend>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7.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org chart 2017 update.jpg">
          <a:extLst xmlns:a="http://schemas.openxmlformats.org/drawingml/2006/main">
            <a:ext uri="{FF2B5EF4-FFF2-40B4-BE49-F238E27FC236}">
              <a16:creationId xmlns:a16="http://schemas.microsoft.com/office/drawing/2014/main" id="{6F94522A-8E48-4496-A6D0-D63AD04AB5A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305800" cy="483076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47E82F-957B-475E-B41E-557A0EA9F5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E30418E-64AD-4D46-9EC8-0A4EFAAE77C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9A3EC7AD-2062-4DA1-BE70-16EA09FF17CD}" type="datetimeFigureOut">
              <a:rPr lang="en-US"/>
              <a:pPr>
                <a:defRPr/>
              </a:pPr>
              <a:t>8/16/2017</a:t>
            </a:fld>
            <a:endParaRPr lang="en-US"/>
          </a:p>
        </p:txBody>
      </p:sp>
      <p:sp>
        <p:nvSpPr>
          <p:cNvPr id="4" name="Footer Placeholder 3">
            <a:extLst>
              <a:ext uri="{FF2B5EF4-FFF2-40B4-BE49-F238E27FC236}">
                <a16:creationId xmlns:a16="http://schemas.microsoft.com/office/drawing/2014/main" id="{0E03D1C1-1B5F-4C61-BF97-8F55789DC91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DD5442C-12F1-481E-8C4B-282EA761815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2A25ED2-B6B4-42A4-95F4-6C0B126E846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C4CF16-7349-4938-B38C-27B28991C2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64E0866-4F44-403A-B439-3EC09A4E499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812B3C06-8C0E-4AC5-B9C4-BC4085983279}" type="datetimeFigureOut">
              <a:rPr lang="en-US"/>
              <a:pPr>
                <a:defRPr/>
              </a:pPr>
              <a:t>8/16/2017</a:t>
            </a:fld>
            <a:endParaRPr lang="en-US"/>
          </a:p>
        </p:txBody>
      </p:sp>
      <p:sp>
        <p:nvSpPr>
          <p:cNvPr id="4" name="Slide Image Placeholder 3">
            <a:extLst>
              <a:ext uri="{FF2B5EF4-FFF2-40B4-BE49-F238E27FC236}">
                <a16:creationId xmlns:a16="http://schemas.microsoft.com/office/drawing/2014/main" id="{DBDC85BC-7E71-4BF8-8054-728B8FE0798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889494-1349-4B9C-A0CB-123025FF4D2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1D864F-60A8-428E-AF87-D6A56CDE6A6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476F25A-00EE-4D9F-97F5-1D644F2F31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4A4137D1-CB1A-4533-9BFE-897A61803C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94E7BAF-B5AA-4DA2-A52A-CBF0F0008C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0E4C6A6-37E4-4671-AE42-D6E97026DAC2}"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
        <p:nvSpPr>
          <p:cNvPr id="35843" name="Rectangle 2">
            <a:extLst>
              <a:ext uri="{FF2B5EF4-FFF2-40B4-BE49-F238E27FC236}">
                <a16:creationId xmlns:a16="http://schemas.microsoft.com/office/drawing/2014/main" id="{D721B668-F145-4C2B-869E-E464AECDE2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BAD60BEE-41F0-4C9F-B37D-101B003919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Teaching postvention prior to a death</a:t>
            </a:r>
          </a:p>
          <a:p>
            <a:pPr eaLnBrk="1" hangingPunct="1">
              <a:spcBef>
                <a:spcPct val="0"/>
              </a:spcBef>
            </a:pPr>
            <a:r>
              <a:rPr lang="en-US" altLang="en-US" b="1">
                <a:latin typeface="Arial" panose="020B0604020202020204" pitchFamily="34" charset="0"/>
                <a:ea typeface="ＭＳ Ｐゴシック" panose="020B0600070205080204" pitchFamily="34" charset="-128"/>
              </a:rPr>
              <a:t>Utilizing postvention protocols after a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519F86-66CC-4946-84A7-CFA380239A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D11509-3627-4ED8-AD42-1ABF8F9ED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47B165-AB15-42DD-93B7-494F1D14F4CB}"/>
              </a:ext>
            </a:extLst>
          </p:cNvPr>
          <p:cNvSpPr>
            <a:spLocks noGrp="1" noChangeArrowheads="1"/>
          </p:cNvSpPr>
          <p:nvPr>
            <p:ph type="sldNum" sz="quarter" idx="12"/>
          </p:nvPr>
        </p:nvSpPr>
        <p:spPr>
          <a:ln/>
        </p:spPr>
        <p:txBody>
          <a:bodyPr/>
          <a:lstStyle>
            <a:lvl1pPr>
              <a:defRPr/>
            </a:lvl1pPr>
          </a:lstStyle>
          <a:p>
            <a:fld id="{600805AA-38A7-47E0-A78B-9BA30D3A314B}" type="slidenum">
              <a:rPr lang="en-US" altLang="en-US"/>
              <a:pPr/>
              <a:t>‹#›</a:t>
            </a:fld>
            <a:endParaRPr lang="en-US" altLang="en-US"/>
          </a:p>
        </p:txBody>
      </p:sp>
    </p:spTree>
    <p:extLst>
      <p:ext uri="{BB962C8B-B14F-4D97-AF65-F5344CB8AC3E}">
        <p14:creationId xmlns:p14="http://schemas.microsoft.com/office/powerpoint/2010/main" val="29608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3868F6-90BF-4EC7-B43F-8B7800318A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619D47-06AE-435B-9668-5EE5F4B47D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8039FB-2B9B-4240-B62F-3F86EAFE7A57}"/>
              </a:ext>
            </a:extLst>
          </p:cNvPr>
          <p:cNvSpPr>
            <a:spLocks noGrp="1" noChangeArrowheads="1"/>
          </p:cNvSpPr>
          <p:nvPr>
            <p:ph type="sldNum" sz="quarter" idx="12"/>
          </p:nvPr>
        </p:nvSpPr>
        <p:spPr>
          <a:ln/>
        </p:spPr>
        <p:txBody>
          <a:bodyPr/>
          <a:lstStyle>
            <a:lvl1pPr>
              <a:defRPr/>
            </a:lvl1pPr>
          </a:lstStyle>
          <a:p>
            <a:fld id="{6F96FA58-5858-4EBB-80C5-D17E85FA92A4}" type="slidenum">
              <a:rPr lang="en-US" altLang="en-US"/>
              <a:pPr/>
              <a:t>‹#›</a:t>
            </a:fld>
            <a:endParaRPr lang="en-US" altLang="en-US"/>
          </a:p>
        </p:txBody>
      </p:sp>
    </p:spTree>
    <p:extLst>
      <p:ext uri="{BB962C8B-B14F-4D97-AF65-F5344CB8AC3E}">
        <p14:creationId xmlns:p14="http://schemas.microsoft.com/office/powerpoint/2010/main" val="97557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5B8F3A-8608-48A1-969A-C956978BA9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91D109-4FC7-47E4-B226-984946B6A9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6C59F8-B3C2-4E04-8EFC-6EE0768BAD81}"/>
              </a:ext>
            </a:extLst>
          </p:cNvPr>
          <p:cNvSpPr>
            <a:spLocks noGrp="1" noChangeArrowheads="1"/>
          </p:cNvSpPr>
          <p:nvPr>
            <p:ph type="sldNum" sz="quarter" idx="12"/>
          </p:nvPr>
        </p:nvSpPr>
        <p:spPr>
          <a:ln/>
        </p:spPr>
        <p:txBody>
          <a:bodyPr/>
          <a:lstStyle>
            <a:lvl1pPr>
              <a:defRPr/>
            </a:lvl1pPr>
          </a:lstStyle>
          <a:p>
            <a:fld id="{F7B4FC1F-9AC9-43B9-92F6-631878EF883B}" type="slidenum">
              <a:rPr lang="en-US" altLang="en-US"/>
              <a:pPr/>
              <a:t>‹#›</a:t>
            </a:fld>
            <a:endParaRPr lang="en-US" altLang="en-US"/>
          </a:p>
        </p:txBody>
      </p:sp>
    </p:spTree>
    <p:extLst>
      <p:ext uri="{BB962C8B-B14F-4D97-AF65-F5344CB8AC3E}">
        <p14:creationId xmlns:p14="http://schemas.microsoft.com/office/powerpoint/2010/main" val="256845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C51B8C-9DA0-4473-BF0B-E8813DBB12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6FB31B-B956-44B5-A09F-5FD2F2906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ED774E-830C-47B6-8C7A-F0E59CBD46A4}"/>
              </a:ext>
            </a:extLst>
          </p:cNvPr>
          <p:cNvSpPr>
            <a:spLocks noGrp="1" noChangeArrowheads="1"/>
          </p:cNvSpPr>
          <p:nvPr>
            <p:ph type="sldNum" sz="quarter" idx="12"/>
          </p:nvPr>
        </p:nvSpPr>
        <p:spPr>
          <a:ln/>
        </p:spPr>
        <p:txBody>
          <a:bodyPr/>
          <a:lstStyle>
            <a:lvl1pPr>
              <a:defRPr/>
            </a:lvl1pPr>
          </a:lstStyle>
          <a:p>
            <a:fld id="{21345C87-098F-4395-A8B4-D8AF33C9DE46}" type="slidenum">
              <a:rPr lang="en-US" altLang="en-US"/>
              <a:pPr/>
              <a:t>‹#›</a:t>
            </a:fld>
            <a:endParaRPr lang="en-US" altLang="en-US"/>
          </a:p>
        </p:txBody>
      </p:sp>
    </p:spTree>
    <p:extLst>
      <p:ext uri="{BB962C8B-B14F-4D97-AF65-F5344CB8AC3E}">
        <p14:creationId xmlns:p14="http://schemas.microsoft.com/office/powerpoint/2010/main" val="34323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2C2713-253F-4CD5-808D-9C90E37352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0CB891-76B7-4F13-AFBD-54E5631EE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C77A47-87F5-418F-8C0F-804A3C04ACFE}"/>
              </a:ext>
            </a:extLst>
          </p:cNvPr>
          <p:cNvSpPr>
            <a:spLocks noGrp="1" noChangeArrowheads="1"/>
          </p:cNvSpPr>
          <p:nvPr>
            <p:ph type="sldNum" sz="quarter" idx="12"/>
          </p:nvPr>
        </p:nvSpPr>
        <p:spPr>
          <a:ln/>
        </p:spPr>
        <p:txBody>
          <a:bodyPr/>
          <a:lstStyle>
            <a:lvl1pPr>
              <a:defRPr/>
            </a:lvl1pPr>
          </a:lstStyle>
          <a:p>
            <a:fld id="{102BB3D4-D6AD-4D7D-BAFE-0723B79D539D}" type="slidenum">
              <a:rPr lang="en-US" altLang="en-US"/>
              <a:pPr/>
              <a:t>‹#›</a:t>
            </a:fld>
            <a:endParaRPr lang="en-US" altLang="en-US"/>
          </a:p>
        </p:txBody>
      </p:sp>
    </p:spTree>
    <p:extLst>
      <p:ext uri="{BB962C8B-B14F-4D97-AF65-F5344CB8AC3E}">
        <p14:creationId xmlns:p14="http://schemas.microsoft.com/office/powerpoint/2010/main" val="423128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777B550-07AA-4119-805E-440A54118D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AE4C41-5F66-45FD-973E-57BB42100A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E1D371-DC0A-4039-A783-AF324B96378F}"/>
              </a:ext>
            </a:extLst>
          </p:cNvPr>
          <p:cNvSpPr>
            <a:spLocks noGrp="1" noChangeArrowheads="1"/>
          </p:cNvSpPr>
          <p:nvPr>
            <p:ph type="sldNum" sz="quarter" idx="12"/>
          </p:nvPr>
        </p:nvSpPr>
        <p:spPr>
          <a:ln/>
        </p:spPr>
        <p:txBody>
          <a:bodyPr/>
          <a:lstStyle>
            <a:lvl1pPr>
              <a:defRPr/>
            </a:lvl1pPr>
          </a:lstStyle>
          <a:p>
            <a:fld id="{76587BEC-C933-484A-A32F-918661BD35EF}" type="slidenum">
              <a:rPr lang="en-US" altLang="en-US"/>
              <a:pPr/>
              <a:t>‹#›</a:t>
            </a:fld>
            <a:endParaRPr lang="en-US" altLang="en-US"/>
          </a:p>
        </p:txBody>
      </p:sp>
    </p:spTree>
    <p:extLst>
      <p:ext uri="{BB962C8B-B14F-4D97-AF65-F5344CB8AC3E}">
        <p14:creationId xmlns:p14="http://schemas.microsoft.com/office/powerpoint/2010/main" val="27206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638F7B-5A23-40DB-85B7-685A4BE646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14DCA4-7A1F-4224-9416-5E120D36D4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3677A5-4C3B-4F4B-B1CD-4575A9A0B46B}"/>
              </a:ext>
            </a:extLst>
          </p:cNvPr>
          <p:cNvSpPr>
            <a:spLocks noGrp="1" noChangeArrowheads="1"/>
          </p:cNvSpPr>
          <p:nvPr>
            <p:ph type="sldNum" sz="quarter" idx="12"/>
          </p:nvPr>
        </p:nvSpPr>
        <p:spPr>
          <a:ln/>
        </p:spPr>
        <p:txBody>
          <a:bodyPr/>
          <a:lstStyle>
            <a:lvl1pPr>
              <a:defRPr/>
            </a:lvl1pPr>
          </a:lstStyle>
          <a:p>
            <a:fld id="{324922C0-C252-4892-9140-16A574F94145}" type="slidenum">
              <a:rPr lang="en-US" altLang="en-US"/>
              <a:pPr/>
              <a:t>‹#›</a:t>
            </a:fld>
            <a:endParaRPr lang="en-US" altLang="en-US"/>
          </a:p>
        </p:txBody>
      </p:sp>
    </p:spTree>
    <p:extLst>
      <p:ext uri="{BB962C8B-B14F-4D97-AF65-F5344CB8AC3E}">
        <p14:creationId xmlns:p14="http://schemas.microsoft.com/office/powerpoint/2010/main" val="212607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4D56C3-1C6D-4ADD-B4CF-27506B57F5F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A23B502-AC4B-4663-AE5B-F23CD0BBF2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40D232-9AB4-4B36-BD89-E629D0803C56}"/>
              </a:ext>
            </a:extLst>
          </p:cNvPr>
          <p:cNvSpPr>
            <a:spLocks noGrp="1" noChangeArrowheads="1"/>
          </p:cNvSpPr>
          <p:nvPr>
            <p:ph type="sldNum" sz="quarter" idx="12"/>
          </p:nvPr>
        </p:nvSpPr>
        <p:spPr>
          <a:ln/>
        </p:spPr>
        <p:txBody>
          <a:bodyPr/>
          <a:lstStyle>
            <a:lvl1pPr>
              <a:defRPr/>
            </a:lvl1pPr>
          </a:lstStyle>
          <a:p>
            <a:fld id="{516CDFEC-569F-4F0E-8553-8F309624953E}" type="slidenum">
              <a:rPr lang="en-US" altLang="en-US"/>
              <a:pPr/>
              <a:t>‹#›</a:t>
            </a:fld>
            <a:endParaRPr lang="en-US" altLang="en-US"/>
          </a:p>
        </p:txBody>
      </p:sp>
    </p:spTree>
    <p:extLst>
      <p:ext uri="{BB962C8B-B14F-4D97-AF65-F5344CB8AC3E}">
        <p14:creationId xmlns:p14="http://schemas.microsoft.com/office/powerpoint/2010/main" val="28211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A4B22B-D185-457A-9BE2-E398211FA02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70B473-C530-4149-9776-4C9F534158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FDA5E0-B246-4A81-BC34-4E6042B8D736}"/>
              </a:ext>
            </a:extLst>
          </p:cNvPr>
          <p:cNvSpPr>
            <a:spLocks noGrp="1" noChangeArrowheads="1"/>
          </p:cNvSpPr>
          <p:nvPr>
            <p:ph type="sldNum" sz="quarter" idx="12"/>
          </p:nvPr>
        </p:nvSpPr>
        <p:spPr>
          <a:ln/>
        </p:spPr>
        <p:txBody>
          <a:bodyPr/>
          <a:lstStyle>
            <a:lvl1pPr>
              <a:defRPr/>
            </a:lvl1pPr>
          </a:lstStyle>
          <a:p>
            <a:fld id="{F24ECE54-F9A0-4497-A533-E17672C27F6D}" type="slidenum">
              <a:rPr lang="en-US" altLang="en-US"/>
              <a:pPr/>
              <a:t>‹#›</a:t>
            </a:fld>
            <a:endParaRPr lang="en-US" altLang="en-US"/>
          </a:p>
        </p:txBody>
      </p:sp>
    </p:spTree>
    <p:extLst>
      <p:ext uri="{BB962C8B-B14F-4D97-AF65-F5344CB8AC3E}">
        <p14:creationId xmlns:p14="http://schemas.microsoft.com/office/powerpoint/2010/main" val="249793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8C8421-8D2E-4C4F-8042-0CD7CFD659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9DDA84C-A5D7-4F60-9450-0D23CA633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1B8291-A415-48B0-A114-7922AB81EF6A}"/>
              </a:ext>
            </a:extLst>
          </p:cNvPr>
          <p:cNvSpPr>
            <a:spLocks noGrp="1" noChangeArrowheads="1"/>
          </p:cNvSpPr>
          <p:nvPr>
            <p:ph type="sldNum" sz="quarter" idx="12"/>
          </p:nvPr>
        </p:nvSpPr>
        <p:spPr>
          <a:ln/>
        </p:spPr>
        <p:txBody>
          <a:bodyPr/>
          <a:lstStyle>
            <a:lvl1pPr>
              <a:defRPr/>
            </a:lvl1pPr>
          </a:lstStyle>
          <a:p>
            <a:fld id="{F2ADBEBE-26F8-4724-971D-25AB59BEE491}" type="slidenum">
              <a:rPr lang="en-US" altLang="en-US"/>
              <a:pPr/>
              <a:t>‹#›</a:t>
            </a:fld>
            <a:endParaRPr lang="en-US" altLang="en-US"/>
          </a:p>
        </p:txBody>
      </p:sp>
    </p:spTree>
    <p:extLst>
      <p:ext uri="{BB962C8B-B14F-4D97-AF65-F5344CB8AC3E}">
        <p14:creationId xmlns:p14="http://schemas.microsoft.com/office/powerpoint/2010/main" val="38781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D257DA-094F-4071-A44B-D1F9010238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537784-FBA8-4D7F-89F3-F329EF307A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06AB12-5905-476B-8570-21417F39992E}"/>
              </a:ext>
            </a:extLst>
          </p:cNvPr>
          <p:cNvSpPr>
            <a:spLocks noGrp="1" noChangeArrowheads="1"/>
          </p:cNvSpPr>
          <p:nvPr>
            <p:ph type="sldNum" sz="quarter" idx="12"/>
          </p:nvPr>
        </p:nvSpPr>
        <p:spPr>
          <a:ln/>
        </p:spPr>
        <p:txBody>
          <a:bodyPr/>
          <a:lstStyle>
            <a:lvl1pPr>
              <a:defRPr/>
            </a:lvl1pPr>
          </a:lstStyle>
          <a:p>
            <a:fld id="{9961E6FC-4EDB-4DB7-A0F7-1BA4B132921F}" type="slidenum">
              <a:rPr lang="en-US" altLang="en-US"/>
              <a:pPr/>
              <a:t>‹#›</a:t>
            </a:fld>
            <a:endParaRPr lang="en-US" altLang="en-US"/>
          </a:p>
        </p:txBody>
      </p:sp>
    </p:spTree>
    <p:extLst>
      <p:ext uri="{BB962C8B-B14F-4D97-AF65-F5344CB8AC3E}">
        <p14:creationId xmlns:p14="http://schemas.microsoft.com/office/powerpoint/2010/main" val="42558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611702-9972-4CB2-9C7D-3FB10B655B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9349DF-60D6-43E3-9483-00E7B507B7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E5197-69EB-49F1-8B47-2FEA4CF0CE2C}"/>
              </a:ext>
            </a:extLst>
          </p:cNvPr>
          <p:cNvSpPr>
            <a:spLocks noGrp="1" noChangeArrowheads="1"/>
          </p:cNvSpPr>
          <p:nvPr>
            <p:ph type="sldNum" sz="quarter" idx="12"/>
          </p:nvPr>
        </p:nvSpPr>
        <p:spPr>
          <a:ln/>
        </p:spPr>
        <p:txBody>
          <a:bodyPr/>
          <a:lstStyle>
            <a:lvl1pPr>
              <a:defRPr/>
            </a:lvl1pPr>
          </a:lstStyle>
          <a:p>
            <a:fld id="{5F7BE945-2525-4249-AE21-8BAD3B644348}" type="slidenum">
              <a:rPr lang="en-US" altLang="en-US"/>
              <a:pPr/>
              <a:t>‹#›</a:t>
            </a:fld>
            <a:endParaRPr lang="en-US" altLang="en-US"/>
          </a:p>
        </p:txBody>
      </p:sp>
    </p:spTree>
    <p:extLst>
      <p:ext uri="{BB962C8B-B14F-4D97-AF65-F5344CB8AC3E}">
        <p14:creationId xmlns:p14="http://schemas.microsoft.com/office/powerpoint/2010/main" val="309850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898D8E-DE9C-4ADC-B4DE-68CD5B34811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4F78CCE-EAFD-40E6-88FF-144CA52098D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400CC2-67EA-4717-A370-40E83800D60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203A2FE0-5B1F-4D76-9B85-F298BB36F46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E4162999-882F-408D-B160-D67535BD05F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cs typeface="Arial" panose="020B0604020202020204" pitchFamily="34" charset="0"/>
              </a:defRPr>
            </a:lvl1pPr>
          </a:lstStyle>
          <a:p>
            <a:fld id="{16C38AE1-0D6E-4C08-A757-0C97236BE6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c-cares.org"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A81635-23DC-4E34-8549-58A975CBF4DC}"/>
              </a:ext>
            </a:extLst>
          </p:cNvPr>
          <p:cNvSpPr>
            <a:spLocks noGrp="1" noChangeArrowheads="1"/>
          </p:cNvSpPr>
          <p:nvPr>
            <p:ph type="ctrTitle"/>
          </p:nvPr>
        </p:nvSpPr>
        <p:spPr>
          <a:xfrm>
            <a:off x="457200" y="914400"/>
            <a:ext cx="8229600" cy="1828800"/>
          </a:xfrm>
        </p:spPr>
        <p:txBody>
          <a:bodyPr/>
          <a:lstStyle/>
          <a:p>
            <a:pPr eaLnBrk="1" hangingPunct="1"/>
            <a:r>
              <a:rPr lang="en-US" altLang="en-US" sz="6600">
                <a:ea typeface="ＭＳ Ｐゴシック" panose="020B0600070205080204" pitchFamily="34" charset="-128"/>
              </a:rPr>
              <a:t>A Public Health Approach To Addressing Suicides</a:t>
            </a:r>
          </a:p>
        </p:txBody>
      </p:sp>
      <p:sp>
        <p:nvSpPr>
          <p:cNvPr id="2051" name="Rectangle 3">
            <a:extLst>
              <a:ext uri="{FF2B5EF4-FFF2-40B4-BE49-F238E27FC236}">
                <a16:creationId xmlns:a16="http://schemas.microsoft.com/office/drawing/2014/main" id="{3C600BD3-19AA-44EF-9D4F-F8E5AFA8560C}"/>
              </a:ext>
            </a:extLst>
          </p:cNvPr>
          <p:cNvSpPr>
            <a:spLocks noGrp="1" noChangeArrowheads="1"/>
          </p:cNvSpPr>
          <p:nvPr>
            <p:ph type="subTitle" idx="1"/>
          </p:nvPr>
        </p:nvSpPr>
        <p:spPr>
          <a:xfrm>
            <a:off x="1295400" y="3657600"/>
            <a:ext cx="6400800" cy="2362200"/>
          </a:xfrm>
        </p:spPr>
        <p:txBody>
          <a:bodyPr/>
          <a:lstStyle/>
          <a:p>
            <a:pPr eaLnBrk="1" hangingPunct="1"/>
            <a:r>
              <a:rPr lang="en-US" altLang="en-US">
                <a:ea typeface="ＭＳ Ｐゴシック" panose="020B0600070205080204" pitchFamily="34" charset="-128"/>
              </a:rPr>
              <a:t>Ray Daw</a:t>
            </a:r>
          </a:p>
          <a:p>
            <a:pPr eaLnBrk="1" hangingPunct="1"/>
            <a:r>
              <a:rPr lang="en-US" altLang="en-US">
                <a:ea typeface="ＭＳ Ｐゴシック" panose="020B0600070205080204" pitchFamily="34" charset="-128"/>
              </a:rPr>
              <a:t>Administrator</a:t>
            </a:r>
          </a:p>
          <a:p>
            <a:pPr eaLnBrk="1" hangingPunct="1"/>
            <a:r>
              <a:rPr lang="en-US" altLang="en-US">
                <a:ea typeface="ＭＳ Ｐゴシック" panose="020B0600070205080204" pitchFamily="34" charset="-128"/>
              </a:rPr>
              <a:t>Behavioral Health</a:t>
            </a:r>
          </a:p>
          <a:p>
            <a:pPr eaLnBrk="1" hangingPunct="1"/>
            <a:r>
              <a:rPr lang="en-US" altLang="en-US">
                <a:ea typeface="ＭＳ Ｐゴシック" panose="020B0600070205080204" pitchFamily="34" charset="-128"/>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3013FD3-E547-4FB7-9217-CF1DC6C4394F}"/>
              </a:ext>
            </a:extLst>
          </p:cNvPr>
          <p:cNvSpPr>
            <a:spLocks noGrp="1"/>
          </p:cNvSpPr>
          <p:nvPr>
            <p:ph type="title"/>
          </p:nvPr>
        </p:nvSpPr>
        <p:spPr>
          <a:xfrm>
            <a:off x="457200" y="274638"/>
            <a:ext cx="8229600" cy="715962"/>
          </a:xfrm>
        </p:spPr>
        <p:txBody>
          <a:bodyPr/>
          <a:lstStyle/>
          <a:p>
            <a:r>
              <a:rPr lang="en-US" altLang="en-US" sz="3200">
                <a:ea typeface="ＭＳ Ｐゴシック" panose="020B0600070205080204" pitchFamily="34" charset="-128"/>
              </a:rPr>
              <a:t>Cluster and Contagion (CDC)</a:t>
            </a:r>
          </a:p>
        </p:txBody>
      </p:sp>
      <p:sp>
        <p:nvSpPr>
          <p:cNvPr id="12291" name="Content Placeholder 2">
            <a:extLst>
              <a:ext uri="{FF2B5EF4-FFF2-40B4-BE49-F238E27FC236}">
                <a16:creationId xmlns:a16="http://schemas.microsoft.com/office/drawing/2014/main" id="{A806DBFB-EE97-4AEA-934E-9B6CCC2B4CC3}"/>
              </a:ext>
            </a:extLst>
          </p:cNvPr>
          <p:cNvSpPr>
            <a:spLocks noGrp="1"/>
          </p:cNvSpPr>
          <p:nvPr>
            <p:ph idx="1"/>
          </p:nvPr>
        </p:nvSpPr>
        <p:spPr>
          <a:xfrm>
            <a:off x="457200" y="914400"/>
            <a:ext cx="8229600" cy="5410200"/>
          </a:xfrm>
        </p:spPr>
        <p:txBody>
          <a:bodyPr/>
          <a:lstStyle/>
          <a:p>
            <a:r>
              <a:rPr lang="en-US" altLang="en-US" sz="2400">
                <a:ea typeface="ＭＳ Ｐゴシック" panose="020B0600070205080204" pitchFamily="34" charset="-128"/>
              </a:rPr>
              <a:t>A </a:t>
            </a:r>
            <a:r>
              <a:rPr lang="en-US" altLang="en-US" sz="2400">
                <a:solidFill>
                  <a:srgbClr val="FFFF00"/>
                </a:solidFill>
                <a:ea typeface="ＭＳ Ｐゴシック" panose="020B0600070205080204" pitchFamily="34" charset="-128"/>
              </a:rPr>
              <a:t>suicide cluster </a:t>
            </a:r>
            <a:r>
              <a:rPr lang="en-US" altLang="en-US" sz="2400">
                <a:ea typeface="ＭＳ Ｐゴシック" panose="020B0600070205080204" pitchFamily="34" charset="-128"/>
              </a:rPr>
              <a:t>may be defined as a group of suicides or suicide attempts, or both, that occur closer together in time and space than would normally be expected in a given community.  The response should be conducted in a manner that avoids glorification of the suicide victims and minimizes sensationalism. </a:t>
            </a:r>
          </a:p>
          <a:p>
            <a:r>
              <a:rPr lang="en-US" altLang="en-US" sz="2400">
                <a:solidFill>
                  <a:srgbClr val="FFFF00"/>
                </a:solidFill>
                <a:ea typeface="ＭＳ Ｐゴシック" panose="020B0600070205080204" pitchFamily="34" charset="-128"/>
              </a:rPr>
              <a:t>Suicide "contagion</a:t>
            </a:r>
            <a:r>
              <a:rPr lang="en-US" altLang="en-US" sz="2400">
                <a:ea typeface="ＭＳ Ｐゴシック" panose="020B0600070205080204" pitchFamily="34" charset="-128"/>
              </a:rPr>
              <a:t>," a process by which exposure to the suicide or suicidal behavior of one or more persons influences others to commit or attempt suicide (5). Evidence suggests that the effect of contagion is not confined to suicides occurring in discrete geographic areas. In particular, nonfictional newspaper and television coverage of suicide has been associated with a statistically significant excess of suicides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DF881DB8-706E-4DC9-A2FB-E4BEB83DE1D7}"/>
              </a:ext>
            </a:extLst>
          </p:cNvPr>
          <p:cNvSpPr>
            <a:spLocks noGrp="1"/>
          </p:cNvSpPr>
          <p:nvPr>
            <p:ph type="title"/>
          </p:nvPr>
        </p:nvSpPr>
        <p:spPr>
          <a:xfrm>
            <a:off x="304800" y="274638"/>
            <a:ext cx="8458200" cy="1401762"/>
          </a:xfrm>
        </p:spPr>
        <p:txBody>
          <a:bodyPr/>
          <a:lstStyle/>
          <a:p>
            <a:pPr>
              <a:defRPr/>
            </a:pPr>
            <a:r>
              <a:rPr lang="en-US" sz="5400" b="1" dirty="0">
                <a:solidFill>
                  <a:srgbClr val="FFFF00"/>
                </a:solidFill>
                <a:effectLst>
                  <a:outerShdw blurRad="38100" dist="38100" dir="2700000" algn="tl">
                    <a:srgbClr val="000000">
                      <a:alpha val="43137"/>
                    </a:srgbClr>
                  </a:outerShdw>
                </a:effectLst>
                <a:ea typeface="ＭＳ Ｐゴシック" pitchFamily="34" charset="-128"/>
              </a:rPr>
              <a:t>Learning Objective 2</a:t>
            </a:r>
          </a:p>
        </p:txBody>
      </p:sp>
      <p:sp>
        <p:nvSpPr>
          <p:cNvPr id="4" name="Content Placeholder 3">
            <a:extLst>
              <a:ext uri="{FF2B5EF4-FFF2-40B4-BE49-F238E27FC236}">
                <a16:creationId xmlns:a16="http://schemas.microsoft.com/office/drawing/2014/main" id="{A28DE62C-DC52-4BDE-B70E-8953139B65AD}"/>
              </a:ext>
            </a:extLst>
          </p:cNvPr>
          <p:cNvSpPr>
            <a:spLocks noGrp="1"/>
          </p:cNvSpPr>
          <p:nvPr>
            <p:ph idx="1"/>
          </p:nvPr>
        </p:nvSpPr>
        <p:spPr/>
        <p:txBody>
          <a:bodyPr/>
          <a:lstStyle/>
          <a:p>
            <a:pPr marL="0" indent="0">
              <a:buNone/>
            </a:pPr>
            <a:r>
              <a:rPr lang="en-US" altLang="en-US" sz="6000" dirty="0">
                <a:solidFill>
                  <a:srgbClr val="FFFF00"/>
                </a:solidFill>
                <a:ea typeface="ＭＳ Ｐゴシック" panose="020B0600070205080204" pitchFamily="34" charset="-128"/>
              </a:rPr>
              <a:t>Review trends in suicide attempts, death trends, and demographics for effective evaluation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5A30BB0-79C8-4C7C-88D6-0D5CA031AF7E}"/>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14339" name="Content Placeholder 5" descr="2015-07-07 22.11.20.jpg">
            <a:extLst>
              <a:ext uri="{FF2B5EF4-FFF2-40B4-BE49-F238E27FC236}">
                <a16:creationId xmlns:a16="http://schemas.microsoft.com/office/drawing/2014/main" id="{BDBA994B-1881-45B4-A96F-95105B698F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776288"/>
            <a:ext cx="7924800" cy="5715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CCABF8-922F-426C-B3D7-E351CD746201}"/>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15363" name="Content Placeholder 3" descr="Native Trauma2.jpg">
            <a:extLst>
              <a:ext uri="{FF2B5EF4-FFF2-40B4-BE49-F238E27FC236}">
                <a16:creationId xmlns:a16="http://schemas.microsoft.com/office/drawing/2014/main" id="{73A436B8-9F48-433E-8E2B-9F299D9317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838200"/>
            <a:ext cx="7467600" cy="5592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7EC49B0-2846-4D41-A657-58DDBBDB270F}"/>
              </a:ext>
            </a:extLst>
          </p:cNvPr>
          <p:cNvSpPr>
            <a:spLocks noGrp="1" noChangeArrowheads="1"/>
          </p:cNvSpPr>
          <p:nvPr>
            <p:ph type="title"/>
          </p:nvPr>
        </p:nvSpPr>
        <p:spPr>
          <a:xfrm>
            <a:off x="0" y="381000"/>
            <a:ext cx="9144000" cy="914400"/>
          </a:xfrm>
        </p:spPr>
        <p:txBody>
          <a:bodyPr>
            <a:normAutofit fontScale="90000"/>
          </a:bodyPr>
          <a:lstStyle/>
          <a:p>
            <a:pPr eaLnBrk="1" hangingPunct="1">
              <a:defRPr/>
            </a:pPr>
            <a:r>
              <a:rPr sz="4800" b="1" dirty="0">
                <a:ea typeface="+mj-ea"/>
                <a:cs typeface="+mj-cs"/>
              </a:rPr>
              <a:t>The Native American experience</a:t>
            </a:r>
          </a:p>
        </p:txBody>
      </p:sp>
      <p:sp>
        <p:nvSpPr>
          <p:cNvPr id="33794" name="Rectangle 4">
            <a:extLst>
              <a:ext uri="{FF2B5EF4-FFF2-40B4-BE49-F238E27FC236}">
                <a16:creationId xmlns:a16="http://schemas.microsoft.com/office/drawing/2014/main" id="{15B56C21-B67C-451A-B397-48EF80A4FAFF}"/>
              </a:ext>
            </a:extLst>
          </p:cNvPr>
          <p:cNvSpPr>
            <a:spLocks noGrp="1" noChangeArrowheads="1"/>
          </p:cNvSpPr>
          <p:nvPr>
            <p:ph type="body" sz="half" idx="2"/>
          </p:nvPr>
        </p:nvSpPr>
        <p:spPr>
          <a:xfrm>
            <a:off x="228600" y="1600200"/>
            <a:ext cx="2895600" cy="4876800"/>
          </a:xfrm>
        </p:spPr>
        <p:txBody>
          <a:bodyPr/>
          <a:lstStyle/>
          <a:p>
            <a:pPr marL="114300" lvl="1" indent="0" eaLnBrk="1" hangingPunct="1">
              <a:lnSpc>
                <a:spcPct val="90000"/>
              </a:lnSpc>
              <a:buFontTx/>
              <a:buNone/>
              <a:tabLst>
                <a:tab pos="461963" algn="l"/>
              </a:tabLst>
              <a:defRPr/>
            </a:pPr>
            <a:r>
              <a:rPr lang="en-US" sz="2000" b="1" dirty="0">
                <a:effectLst>
                  <a:outerShdw blurRad="38100" dist="38100" dir="2700000" algn="tl">
                    <a:srgbClr val="000000">
                      <a:alpha val="43137"/>
                    </a:srgbClr>
                  </a:outerShdw>
                </a:effectLst>
                <a:ea typeface="ＭＳ Ｐゴシック" pitchFamily="34" charset="-128"/>
              </a:rPr>
              <a:t>Colonization and forced migration of tribes</a:t>
            </a:r>
          </a:p>
          <a:p>
            <a:pPr marL="114300" lvl="1" indent="0" eaLnBrk="1" hangingPunct="1">
              <a:lnSpc>
                <a:spcPct val="90000"/>
              </a:lnSpc>
              <a:buFontTx/>
              <a:buNone/>
              <a:tabLst>
                <a:tab pos="461963" algn="l"/>
              </a:tabLst>
              <a:defRPr/>
            </a:pPr>
            <a:endParaRPr lang="en-US" sz="2000" b="1" dirty="0">
              <a:effectLst>
                <a:outerShdw blurRad="38100" dist="38100" dir="2700000" algn="tl">
                  <a:srgbClr val="000000">
                    <a:alpha val="43137"/>
                  </a:srgbClr>
                </a:outerShdw>
              </a:effectLst>
              <a:ea typeface="ＭＳ Ｐゴシック" pitchFamily="34" charset="-128"/>
            </a:endParaRPr>
          </a:p>
          <a:p>
            <a:pPr marL="114300" lvl="1" indent="0" eaLnBrk="1" hangingPunct="1">
              <a:lnSpc>
                <a:spcPct val="90000"/>
              </a:lnSpc>
              <a:buFontTx/>
              <a:buNone/>
              <a:tabLst>
                <a:tab pos="461963" algn="l"/>
              </a:tabLst>
              <a:defRPr/>
            </a:pPr>
            <a:r>
              <a:rPr lang="en-US" sz="2000" b="1" dirty="0">
                <a:effectLst>
                  <a:outerShdw blurRad="38100" dist="38100" dir="2700000" algn="tl">
                    <a:srgbClr val="000000">
                      <a:alpha val="43137"/>
                    </a:srgbClr>
                  </a:outerShdw>
                </a:effectLst>
                <a:ea typeface="ＭＳ Ｐゴシック" pitchFamily="34" charset="-128"/>
              </a:rPr>
              <a:t>Internment of tribes after conquest</a:t>
            </a:r>
            <a:endParaRPr lang="en-US" sz="2000" dirty="0">
              <a:effectLst>
                <a:outerShdw blurRad="38100" dist="38100" dir="2700000" algn="tl">
                  <a:srgbClr val="000000">
                    <a:alpha val="43137"/>
                  </a:srgbClr>
                </a:outerShdw>
              </a:effectLst>
              <a:ea typeface="ＭＳ Ｐゴシック" pitchFamily="34" charset="-128"/>
            </a:endParaRPr>
          </a:p>
          <a:p>
            <a:pPr marL="0" indent="0" algn="just" eaLnBrk="1" hangingPunct="1">
              <a:lnSpc>
                <a:spcPct val="90000"/>
              </a:lnSpc>
              <a:buFontTx/>
              <a:buNone/>
              <a:tabLst>
                <a:tab pos="461963" algn="l"/>
              </a:tabLst>
              <a:defRPr/>
            </a:pPr>
            <a:endParaRPr lang="en-US" sz="2000" b="1" dirty="0">
              <a:effectLst>
                <a:outerShdw blurRad="38100" dist="38100" dir="2700000" algn="tl">
                  <a:srgbClr val="000000">
                    <a:alpha val="43137"/>
                  </a:srgbClr>
                </a:outerShdw>
              </a:effectLst>
              <a:ea typeface="ＭＳ Ｐゴシック" pitchFamily="34" charset="-128"/>
            </a:endParaRPr>
          </a:p>
          <a:p>
            <a:pPr marL="0" indent="0" algn="just" eaLnBrk="1" hangingPunct="1">
              <a:lnSpc>
                <a:spcPct val="90000"/>
              </a:lnSpc>
              <a:buFontTx/>
              <a:buNone/>
              <a:tabLst>
                <a:tab pos="461963" algn="l"/>
              </a:tabLst>
              <a:defRPr/>
            </a:pPr>
            <a:r>
              <a:rPr lang="en-US" sz="2000" b="1" dirty="0">
                <a:effectLst>
                  <a:outerShdw blurRad="38100" dist="38100" dir="2700000" algn="tl">
                    <a:srgbClr val="000000">
                      <a:alpha val="43137"/>
                    </a:srgbClr>
                  </a:outerShdw>
                </a:effectLst>
                <a:ea typeface="ＭＳ Ｐゴシック" pitchFamily="34" charset="-128"/>
              </a:rPr>
              <a:t>Repression of indigenous practices, beliefs, language, and identity</a:t>
            </a:r>
          </a:p>
        </p:txBody>
      </p:sp>
      <p:sp>
        <p:nvSpPr>
          <p:cNvPr id="33795" name="Text Box 5">
            <a:extLst>
              <a:ext uri="{FF2B5EF4-FFF2-40B4-BE49-F238E27FC236}">
                <a16:creationId xmlns:a16="http://schemas.microsoft.com/office/drawing/2014/main" id="{F4B7C2CE-0D4B-48A7-9218-65E4B5C80D2A}"/>
              </a:ext>
            </a:extLst>
          </p:cNvPr>
          <p:cNvSpPr txBox="1">
            <a:spLocks noChangeArrowheads="1"/>
          </p:cNvSpPr>
          <p:nvPr/>
        </p:nvSpPr>
        <p:spPr bwMode="auto">
          <a:xfrm>
            <a:off x="3048000" y="5334000"/>
            <a:ext cx="5715000" cy="1200150"/>
          </a:xfrm>
          <a:prstGeom prst="rect">
            <a:avLst/>
          </a:prstGeom>
          <a:noFill/>
          <a:ln w="9525">
            <a:noFill/>
            <a:miter lim="800000"/>
            <a:headEnd/>
            <a:tailEnd/>
          </a:ln>
        </p:spPr>
        <p:txBody>
          <a:bodyPr>
            <a:spAutoFit/>
          </a:bodyPr>
          <a:lstStyle/>
          <a:p>
            <a:pPr algn="just" eaLnBrk="0" hangingPunct="0">
              <a:spcBef>
                <a:spcPct val="20000"/>
              </a:spcBef>
              <a:defRPr/>
            </a:pPr>
            <a:r>
              <a:rPr lang="en-US" sz="2400" b="1" dirty="0">
                <a:solidFill>
                  <a:schemeClr val="bg1"/>
                </a:solidFill>
                <a:effectLst>
                  <a:outerShdw blurRad="38100" dist="38100" dir="2700000" algn="tl">
                    <a:srgbClr val="000000">
                      <a:alpha val="43137"/>
                    </a:srgbClr>
                  </a:outerShdw>
                </a:effectLst>
                <a:latin typeface="Times New Roman" pitchFamily="18" charset="0"/>
              </a:rPr>
              <a:t>Paternalism by governmental institutions, religious organizations, &amp; reorganization of established governance systems.</a:t>
            </a:r>
            <a:endParaRPr lang="en-US" sz="2400" dirty="0">
              <a:solidFill>
                <a:schemeClr val="bg1"/>
              </a:solidFill>
              <a:effectLst>
                <a:outerShdw blurRad="38100" dist="38100" dir="2700000" algn="tl">
                  <a:srgbClr val="000000">
                    <a:alpha val="43137"/>
                  </a:srgbClr>
                </a:outerShdw>
              </a:effectLst>
              <a:latin typeface="Times New Roman" pitchFamily="18" charset="0"/>
            </a:endParaRPr>
          </a:p>
        </p:txBody>
      </p:sp>
      <p:pic>
        <p:nvPicPr>
          <p:cNvPr id="19461" name="Picture 5" descr="Qasiq.jpg">
            <a:extLst>
              <a:ext uri="{FF2B5EF4-FFF2-40B4-BE49-F238E27FC236}">
                <a16:creationId xmlns:a16="http://schemas.microsoft.com/office/drawing/2014/main" id="{63937EAC-6F3A-4131-A2B5-325E9009A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98575"/>
            <a:ext cx="519588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a:extLst>
              <a:ext uri="{FF2B5EF4-FFF2-40B4-BE49-F238E27FC236}">
                <a16:creationId xmlns:a16="http://schemas.microsoft.com/office/drawing/2014/main" id="{50D3A83E-B2F8-4DA3-8E98-D6DF125D5989}"/>
              </a:ext>
            </a:extLst>
          </p:cNvPr>
          <p:cNvSpPr txBox="1">
            <a:spLocks noChangeArrowheads="1"/>
          </p:cNvSpPr>
          <p:nvPr/>
        </p:nvSpPr>
        <p:spPr bwMode="auto">
          <a:xfrm>
            <a:off x="5791200" y="14478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Qasiq</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descr="calricaraq.JPG">
            <a:extLst>
              <a:ext uri="{FF2B5EF4-FFF2-40B4-BE49-F238E27FC236}">
                <a16:creationId xmlns:a16="http://schemas.microsoft.com/office/drawing/2014/main" id="{B6F71F91-FECF-4E62-AB3D-7D85DD1DD0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38150"/>
            <a:ext cx="6781800" cy="62214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D64944-C234-4B09-A61C-4EA9A4217E9C}"/>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11267" name="Content Placeholder 3" descr="pop map.JPG">
            <a:extLst>
              <a:ext uri="{FF2B5EF4-FFF2-40B4-BE49-F238E27FC236}">
                <a16:creationId xmlns:a16="http://schemas.microsoft.com/office/drawing/2014/main" id="{EECB619C-4DD5-46FB-A235-62B820F8CF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381000"/>
            <a:ext cx="7848600" cy="5886450"/>
          </a:xfrm>
        </p:spPr>
      </p:pic>
      <p:pic>
        <p:nvPicPr>
          <p:cNvPr id="11268" name="Picture 2">
            <a:extLst>
              <a:ext uri="{FF2B5EF4-FFF2-40B4-BE49-F238E27FC236}">
                <a16:creationId xmlns:a16="http://schemas.microsoft.com/office/drawing/2014/main" id="{4523F800-4F20-419C-A081-CAE2B90D6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163"/>
            <a:ext cx="83820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a:extLst>
              <a:ext uri="{FF2B5EF4-FFF2-40B4-BE49-F238E27FC236}">
                <a16:creationId xmlns:a16="http://schemas.microsoft.com/office/drawing/2014/main" id="{C98F2E60-1FFE-42F0-A3F1-91DFFC000468}"/>
              </a:ext>
            </a:extLst>
          </p:cNvPr>
          <p:cNvSpPr txBox="1">
            <a:spLocks noChangeArrowheads="1"/>
          </p:cNvSpPr>
          <p:nvPr/>
        </p:nvSpPr>
        <p:spPr bwMode="auto">
          <a:xfrm>
            <a:off x="6096000" y="1066800"/>
            <a:ext cx="243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0000"/>
                </a:solidFill>
              </a:rPr>
              <a:t>-58 tribes</a:t>
            </a:r>
          </a:p>
          <a:p>
            <a:pPr eaLnBrk="1" hangingPunct="1"/>
            <a:r>
              <a:rPr lang="en-US" altLang="en-US" b="1">
                <a:solidFill>
                  <a:srgbClr val="FF0000"/>
                </a:solidFill>
              </a:rPr>
              <a:t>-size of Oregon</a:t>
            </a:r>
          </a:p>
          <a:p>
            <a:pPr eaLnBrk="1" hangingPunct="1"/>
            <a:r>
              <a:rPr lang="en-US" altLang="en-US" b="1">
                <a:solidFill>
                  <a:srgbClr val="FF0000"/>
                </a:solidFill>
              </a:rPr>
              <a:t>-poorest region in the state of Alaska</a:t>
            </a:r>
          </a:p>
          <a:p>
            <a:pPr eaLnBrk="1" hangingPunct="1"/>
            <a:r>
              <a:rPr lang="en-US" altLang="en-US" b="1">
                <a:solidFill>
                  <a:srgbClr val="FF0000"/>
                </a:solidFill>
              </a:rPr>
              <a:t>-No road system</a:t>
            </a:r>
          </a:p>
          <a:p>
            <a:pPr eaLnBrk="1" hangingPunct="1"/>
            <a:r>
              <a:rPr lang="en-US" altLang="en-US" b="1">
                <a:solidFill>
                  <a:srgbClr val="FF0000"/>
                </a:solidFill>
              </a:rPr>
              <a:t>-air &amp; boat travel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2015-08-18 14.23.28.jpg">
            <a:extLst>
              <a:ext uri="{FF2B5EF4-FFF2-40B4-BE49-F238E27FC236}">
                <a16:creationId xmlns:a16="http://schemas.microsoft.com/office/drawing/2014/main" id="{E7EE96EB-BC99-4279-B6E2-9CE01BC628B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400050"/>
            <a:ext cx="6172200" cy="62499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9D79E66-5255-4563-B5DE-FA47875AFBB2}"/>
              </a:ext>
            </a:extLst>
          </p:cNvPr>
          <p:cNvSpPr>
            <a:spLocks noGrp="1"/>
          </p:cNvSpPr>
          <p:nvPr>
            <p:ph type="title"/>
          </p:nvPr>
        </p:nvSpPr>
        <p:spPr/>
        <p:txBody>
          <a:bodyPr/>
          <a:lstStyle/>
          <a:p>
            <a:r>
              <a:rPr lang="en-US" altLang="en-US" sz="5400" b="1" dirty="0">
                <a:solidFill>
                  <a:srgbClr val="FFFF00"/>
                </a:solidFill>
                <a:ea typeface="ＭＳ Ｐゴシック" panose="020B0600070205080204" pitchFamily="34" charset="-128"/>
              </a:rPr>
              <a:t>Learning Objective 3</a:t>
            </a:r>
          </a:p>
        </p:txBody>
      </p:sp>
      <p:sp>
        <p:nvSpPr>
          <p:cNvPr id="4" name="Title 1">
            <a:extLst>
              <a:ext uri="{FF2B5EF4-FFF2-40B4-BE49-F238E27FC236}">
                <a16:creationId xmlns:a16="http://schemas.microsoft.com/office/drawing/2014/main" id="{5186DCC3-AD5E-48AD-AC24-DA7B93295F39}"/>
              </a:ext>
            </a:extLst>
          </p:cNvPr>
          <p:cNvSpPr>
            <a:spLocks noGrp="1"/>
          </p:cNvSpPr>
          <p:nvPr>
            <p:ph idx="1"/>
          </p:nvPr>
        </p:nvSpPr>
        <p:spPr>
          <a:xfrm>
            <a:off x="457200" y="1828800"/>
            <a:ext cx="8229600" cy="4297363"/>
          </a:xfrm>
        </p:spPr>
        <p:txBody>
          <a:bodyPr/>
          <a:lstStyle/>
          <a:p>
            <a:pPr marL="0" indent="0">
              <a:buNone/>
              <a:defRPr/>
            </a:pPr>
            <a:r>
              <a:rPr lang="en-US" altLang="en-US" sz="5400" dirty="0">
                <a:solidFill>
                  <a:srgbClr val="FFFF00"/>
                </a:solidFill>
                <a:ea typeface="ＭＳ Ｐゴシック" panose="020B0600070205080204" pitchFamily="34" charset="-128"/>
              </a:rPr>
              <a:t>Identify ways to apply the public health pyramid to plan a suicide service delivery system</a:t>
            </a:r>
          </a:p>
          <a:p>
            <a:pPr>
              <a:defRPr/>
            </a:pPr>
            <a:br>
              <a:rPr lang="en-US" sz="5400" dirty="0">
                <a:effectLst>
                  <a:outerShdw blurRad="38100" dist="38100" dir="2700000" algn="tl">
                    <a:srgbClr val="000000">
                      <a:alpha val="43137"/>
                    </a:srgbClr>
                  </a:outerShdw>
                </a:effectLst>
                <a:ea typeface="ＭＳ Ｐゴシック" pitchFamily="34" charset="-128"/>
              </a:rPr>
            </a:br>
            <a:endParaRPr lang="en-US" sz="5400" dirty="0">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0F0444F-1996-402C-805C-86ADE2BF4E13}"/>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20483" name="Content Placeholder 3" descr="PHslide blank.jpg">
            <a:extLst>
              <a:ext uri="{FF2B5EF4-FFF2-40B4-BE49-F238E27FC236}">
                <a16:creationId xmlns:a16="http://schemas.microsoft.com/office/drawing/2014/main" id="{B6AA275C-A7B5-4BD2-B13B-4CF9DC45E7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6563" y="304800"/>
            <a:ext cx="8174037" cy="6130925"/>
          </a:xfrm>
        </p:spPr>
      </p:pic>
      <p:sp>
        <p:nvSpPr>
          <p:cNvPr id="20484" name="TextBox 4">
            <a:extLst>
              <a:ext uri="{FF2B5EF4-FFF2-40B4-BE49-F238E27FC236}">
                <a16:creationId xmlns:a16="http://schemas.microsoft.com/office/drawing/2014/main" id="{03DAA097-FFD4-4BFD-9541-F7631E36B903}"/>
              </a:ext>
            </a:extLst>
          </p:cNvPr>
          <p:cNvSpPr txBox="1">
            <a:spLocks noChangeArrowheads="1"/>
          </p:cNvSpPr>
          <p:nvPr/>
        </p:nvSpPr>
        <p:spPr bwMode="auto">
          <a:xfrm>
            <a:off x="1295400" y="46482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Ages 18-28</a:t>
            </a:r>
          </a:p>
          <a:p>
            <a:r>
              <a:rPr lang="en-US" altLang="en-US" b="1">
                <a:solidFill>
                  <a:schemeClr val="bg1"/>
                </a:solidFill>
              </a:rPr>
              <a:t>90% Male</a:t>
            </a:r>
          </a:p>
        </p:txBody>
      </p:sp>
      <p:sp>
        <p:nvSpPr>
          <p:cNvPr id="20485" name="TextBox 5">
            <a:extLst>
              <a:ext uri="{FF2B5EF4-FFF2-40B4-BE49-F238E27FC236}">
                <a16:creationId xmlns:a16="http://schemas.microsoft.com/office/drawing/2014/main" id="{1D1BFF72-E6F9-41C2-81DD-AEE4B359CB21}"/>
              </a:ext>
            </a:extLst>
          </p:cNvPr>
          <p:cNvSpPr txBox="1">
            <a:spLocks noChangeArrowheads="1"/>
          </p:cNvSpPr>
          <p:nvPr/>
        </p:nvSpPr>
        <p:spPr bwMode="auto">
          <a:xfrm>
            <a:off x="3505200" y="22098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Guns and hanging</a:t>
            </a:r>
          </a:p>
          <a:p>
            <a:r>
              <a:rPr lang="en-US" altLang="en-US" b="1">
                <a:solidFill>
                  <a:schemeClr val="bg1"/>
                </a:solidFill>
              </a:rPr>
              <a:t>90% Intoxicated</a:t>
            </a:r>
          </a:p>
        </p:txBody>
      </p:sp>
      <p:sp>
        <p:nvSpPr>
          <p:cNvPr id="20486" name="TextBox 6">
            <a:extLst>
              <a:ext uri="{FF2B5EF4-FFF2-40B4-BE49-F238E27FC236}">
                <a16:creationId xmlns:a16="http://schemas.microsoft.com/office/drawing/2014/main" id="{D10DD366-3B9C-485A-A6D7-6E4D1D9286B5}"/>
              </a:ext>
            </a:extLst>
          </p:cNvPr>
          <p:cNvSpPr txBox="1">
            <a:spLocks noChangeArrowheads="1"/>
          </p:cNvSpPr>
          <p:nvPr/>
        </p:nvSpPr>
        <p:spPr bwMode="auto">
          <a:xfrm>
            <a:off x="5562600" y="426720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Social Isolation</a:t>
            </a:r>
          </a:p>
          <a:p>
            <a:r>
              <a:rPr lang="en-US" altLang="en-US" b="1">
                <a:solidFill>
                  <a:schemeClr val="bg1"/>
                </a:solidFill>
              </a:rPr>
              <a:t>Historical trauma</a:t>
            </a:r>
          </a:p>
          <a:p>
            <a:r>
              <a:rPr lang="en-US" altLang="en-US" b="1">
                <a:solidFill>
                  <a:schemeClr val="bg1"/>
                </a:solidFill>
              </a:rPr>
              <a:t>Acculturation</a:t>
            </a:r>
          </a:p>
          <a:p>
            <a:r>
              <a:rPr lang="en-US" altLang="en-US" b="1">
                <a:solidFill>
                  <a:schemeClr val="bg1"/>
                </a:solidFill>
              </a:rPr>
              <a:t>Assimilation</a:t>
            </a:r>
          </a:p>
        </p:txBody>
      </p:sp>
      <p:sp>
        <p:nvSpPr>
          <p:cNvPr id="20487" name="TextBox 7">
            <a:extLst>
              <a:ext uri="{FF2B5EF4-FFF2-40B4-BE49-F238E27FC236}">
                <a16:creationId xmlns:a16="http://schemas.microsoft.com/office/drawing/2014/main" id="{01C67C32-D6EA-427A-8B50-FF8DDFA86B6D}"/>
              </a:ext>
            </a:extLst>
          </p:cNvPr>
          <p:cNvSpPr txBox="1">
            <a:spLocks noChangeArrowheads="1"/>
          </p:cNvSpPr>
          <p:nvPr/>
        </p:nvSpPr>
        <p:spPr bwMode="auto">
          <a:xfrm>
            <a:off x="914400" y="1752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02060"/>
                </a:solidFill>
              </a:rPr>
              <a:t>Deaths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8ECDF80-4517-4369-A2A2-E852A190F610}"/>
              </a:ext>
            </a:extLst>
          </p:cNvPr>
          <p:cNvSpPr>
            <a:spLocks noGrp="1"/>
          </p:cNvSpPr>
          <p:nvPr>
            <p:ph type="title"/>
          </p:nvPr>
        </p:nvSpPr>
        <p:spPr/>
        <p:txBody>
          <a:bodyPr/>
          <a:lstStyle/>
          <a:p>
            <a:r>
              <a:rPr lang="en-US" altLang="en-US">
                <a:ea typeface="ＭＳ Ｐゴシック" panose="020B0600070205080204" pitchFamily="34" charset="-128"/>
              </a:rPr>
              <a:t>Learning Objectives </a:t>
            </a:r>
          </a:p>
        </p:txBody>
      </p:sp>
      <p:sp>
        <p:nvSpPr>
          <p:cNvPr id="3" name="Content Placeholder 2">
            <a:extLst>
              <a:ext uri="{FF2B5EF4-FFF2-40B4-BE49-F238E27FC236}">
                <a16:creationId xmlns:a16="http://schemas.microsoft.com/office/drawing/2014/main" id="{D7A158A3-F898-4743-9114-49921A117F42}"/>
              </a:ext>
            </a:extLst>
          </p:cNvPr>
          <p:cNvSpPr>
            <a:spLocks noGrp="1"/>
          </p:cNvSpPr>
          <p:nvPr>
            <p:ph idx="1"/>
          </p:nvPr>
        </p:nvSpPr>
        <p:spPr>
          <a:xfrm>
            <a:off x="457200" y="1447800"/>
            <a:ext cx="8153400" cy="5029200"/>
          </a:xfrm>
        </p:spPr>
        <p:txBody>
          <a:bodyPr/>
          <a:lstStyle/>
          <a:p>
            <a:r>
              <a:rPr lang="en-US" altLang="en-US" dirty="0">
                <a:ea typeface="ＭＳ Ｐゴシック" panose="020B0600070205080204" pitchFamily="34" charset="-128"/>
              </a:rPr>
              <a:t>1. Summarize the public health model as a framework to improve impacts on suicides</a:t>
            </a:r>
          </a:p>
          <a:p>
            <a:r>
              <a:rPr lang="en-US" altLang="en-US" dirty="0">
                <a:ea typeface="ＭＳ Ｐゴシック" panose="020B0600070205080204" pitchFamily="34" charset="-128"/>
              </a:rPr>
              <a:t>2. Review trends in suicide attempts, death trends, and demographics for effective evaluation</a:t>
            </a:r>
          </a:p>
          <a:p>
            <a:r>
              <a:rPr lang="en-US" altLang="en-US" dirty="0">
                <a:ea typeface="ＭＳ Ｐゴシック" panose="020B0600070205080204" pitchFamily="34" charset="-128"/>
              </a:rPr>
              <a:t>3. Identify ways to apply the public health pyramid to plan a suicide service delivery system</a:t>
            </a:r>
          </a:p>
          <a:p>
            <a:pPr marL="0" indent="0">
              <a:buNone/>
            </a:pPr>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DBE0671-1305-4550-A631-FEA4F4AE0E7B}"/>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21507" name="Content Placeholder 3" descr="PHslide blank.jpg">
            <a:extLst>
              <a:ext uri="{FF2B5EF4-FFF2-40B4-BE49-F238E27FC236}">
                <a16:creationId xmlns:a16="http://schemas.microsoft.com/office/drawing/2014/main" id="{14A4CC4E-88C6-422C-8F4D-018FCA5C992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6563" y="304800"/>
            <a:ext cx="8174037" cy="6130925"/>
          </a:xfrm>
        </p:spPr>
      </p:pic>
      <p:sp>
        <p:nvSpPr>
          <p:cNvPr id="21508" name="TextBox 4">
            <a:extLst>
              <a:ext uri="{FF2B5EF4-FFF2-40B4-BE49-F238E27FC236}">
                <a16:creationId xmlns:a16="http://schemas.microsoft.com/office/drawing/2014/main" id="{B20EBA02-BE3C-43DB-8660-D787F0D431D2}"/>
              </a:ext>
            </a:extLst>
          </p:cNvPr>
          <p:cNvSpPr txBox="1">
            <a:spLocks noChangeArrowheads="1"/>
          </p:cNvSpPr>
          <p:nvPr/>
        </p:nvSpPr>
        <p:spPr bwMode="auto">
          <a:xfrm>
            <a:off x="1295400" y="46482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Ages 11-28</a:t>
            </a:r>
          </a:p>
          <a:p>
            <a:r>
              <a:rPr lang="en-US" altLang="en-US" b="1">
                <a:solidFill>
                  <a:schemeClr val="bg1"/>
                </a:solidFill>
              </a:rPr>
              <a:t>47.25% Male</a:t>
            </a:r>
          </a:p>
        </p:txBody>
      </p:sp>
      <p:sp>
        <p:nvSpPr>
          <p:cNvPr id="21509" name="TextBox 5">
            <a:extLst>
              <a:ext uri="{FF2B5EF4-FFF2-40B4-BE49-F238E27FC236}">
                <a16:creationId xmlns:a16="http://schemas.microsoft.com/office/drawing/2014/main" id="{17F28780-7769-4666-A776-0690C1674F50}"/>
              </a:ext>
            </a:extLst>
          </p:cNvPr>
          <p:cNvSpPr txBox="1">
            <a:spLocks noChangeArrowheads="1"/>
          </p:cNvSpPr>
          <p:nvPr/>
        </p:nvSpPr>
        <p:spPr bwMode="auto">
          <a:xfrm>
            <a:off x="3505200" y="22098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Pills</a:t>
            </a:r>
          </a:p>
          <a:p>
            <a:r>
              <a:rPr lang="en-US" altLang="en-US" b="1">
                <a:solidFill>
                  <a:schemeClr val="bg1"/>
                </a:solidFill>
              </a:rPr>
              <a:t>37.89% Intoxicated</a:t>
            </a:r>
          </a:p>
        </p:txBody>
      </p:sp>
      <p:sp>
        <p:nvSpPr>
          <p:cNvPr id="21510" name="TextBox 6">
            <a:extLst>
              <a:ext uri="{FF2B5EF4-FFF2-40B4-BE49-F238E27FC236}">
                <a16:creationId xmlns:a16="http://schemas.microsoft.com/office/drawing/2014/main" id="{0407173D-75B8-416D-A8F4-57EF7AB891F3}"/>
              </a:ext>
            </a:extLst>
          </p:cNvPr>
          <p:cNvSpPr txBox="1">
            <a:spLocks noChangeArrowheads="1"/>
          </p:cNvSpPr>
          <p:nvPr/>
        </p:nvSpPr>
        <p:spPr bwMode="auto">
          <a:xfrm>
            <a:off x="5562600" y="426720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Social Isolation</a:t>
            </a:r>
          </a:p>
          <a:p>
            <a:r>
              <a:rPr lang="en-US" altLang="en-US" b="1">
                <a:solidFill>
                  <a:schemeClr val="bg1"/>
                </a:solidFill>
              </a:rPr>
              <a:t>Historical trauma</a:t>
            </a:r>
          </a:p>
          <a:p>
            <a:r>
              <a:rPr lang="en-US" altLang="en-US" b="1">
                <a:solidFill>
                  <a:schemeClr val="bg1"/>
                </a:solidFill>
              </a:rPr>
              <a:t>Acculturation</a:t>
            </a:r>
          </a:p>
          <a:p>
            <a:r>
              <a:rPr lang="en-US" altLang="en-US" b="1">
                <a:solidFill>
                  <a:schemeClr val="bg1"/>
                </a:solidFill>
              </a:rPr>
              <a:t>Assimilation</a:t>
            </a:r>
          </a:p>
        </p:txBody>
      </p:sp>
      <p:sp>
        <p:nvSpPr>
          <p:cNvPr id="21511" name="TextBox 7">
            <a:extLst>
              <a:ext uri="{FF2B5EF4-FFF2-40B4-BE49-F238E27FC236}">
                <a16:creationId xmlns:a16="http://schemas.microsoft.com/office/drawing/2014/main" id="{962E13E6-C66B-4C40-A2C6-A427E2F1C68D}"/>
              </a:ext>
            </a:extLst>
          </p:cNvPr>
          <p:cNvSpPr txBox="1">
            <a:spLocks noChangeArrowheads="1"/>
          </p:cNvSpPr>
          <p:nvPr/>
        </p:nvSpPr>
        <p:spPr bwMode="auto">
          <a:xfrm>
            <a:off x="533400" y="14478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002060"/>
                </a:solidFill>
              </a:rPr>
              <a:t>Attempts</a:t>
            </a:r>
          </a:p>
          <a:p>
            <a:pPr algn="ctr"/>
            <a:r>
              <a:rPr lang="en-US" altLang="en-US" sz="3200" b="1">
                <a:solidFill>
                  <a:srgbClr val="002060"/>
                </a:solidFill>
              </a:rPr>
              <a:t>&amp;</a:t>
            </a:r>
          </a:p>
          <a:p>
            <a:pPr algn="ctr"/>
            <a:r>
              <a:rPr lang="en-US" altLang="en-US" sz="3200" b="1">
                <a:solidFill>
                  <a:srgbClr val="002060"/>
                </a:solidFill>
              </a:rPr>
              <a:t>Ideation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E656CC9-E43C-4FB0-9057-7906BB8CC3CF}"/>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22531" name="Content Placeholder 5" descr="public-health-model-levels.jpg">
            <a:extLst>
              <a:ext uri="{FF2B5EF4-FFF2-40B4-BE49-F238E27FC236}">
                <a16:creationId xmlns:a16="http://schemas.microsoft.com/office/drawing/2014/main" id="{A18C2C81-9A18-4D3C-ADEF-ACCE0A8C9C7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609600"/>
            <a:ext cx="7839075" cy="5884863"/>
          </a:xfrm>
        </p:spPr>
      </p:pic>
      <p:sp>
        <p:nvSpPr>
          <p:cNvPr id="22532" name="TextBox 6">
            <a:extLst>
              <a:ext uri="{FF2B5EF4-FFF2-40B4-BE49-F238E27FC236}">
                <a16:creationId xmlns:a16="http://schemas.microsoft.com/office/drawing/2014/main" id="{E1A3C9EA-3880-4F6B-B3A4-6570B2E30FC2}"/>
              </a:ext>
            </a:extLst>
          </p:cNvPr>
          <p:cNvSpPr txBox="1">
            <a:spLocks noChangeArrowheads="1"/>
          </p:cNvSpPr>
          <p:nvPr/>
        </p:nvSpPr>
        <p:spPr bwMode="auto">
          <a:xfrm>
            <a:off x="3886200" y="19812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24/7 ES</a:t>
            </a:r>
          </a:p>
          <a:p>
            <a:r>
              <a:rPr lang="en-US" altLang="en-US"/>
              <a:t>Sobering Center</a:t>
            </a:r>
          </a:p>
          <a:p>
            <a:r>
              <a:rPr lang="en-US" altLang="en-US"/>
              <a:t>Crisis Response</a:t>
            </a:r>
          </a:p>
        </p:txBody>
      </p:sp>
      <p:sp>
        <p:nvSpPr>
          <p:cNvPr id="22533" name="TextBox 7">
            <a:extLst>
              <a:ext uri="{FF2B5EF4-FFF2-40B4-BE49-F238E27FC236}">
                <a16:creationId xmlns:a16="http://schemas.microsoft.com/office/drawing/2014/main" id="{4FFFAF51-C483-4498-9B3A-7CD13138F827}"/>
              </a:ext>
            </a:extLst>
          </p:cNvPr>
          <p:cNvSpPr txBox="1">
            <a:spLocks noChangeArrowheads="1"/>
          </p:cNvSpPr>
          <p:nvPr/>
        </p:nvSpPr>
        <p:spPr bwMode="auto">
          <a:xfrm>
            <a:off x="3276600" y="3352800"/>
            <a:ext cx="281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Traditional Counseling</a:t>
            </a:r>
          </a:p>
          <a:p>
            <a:r>
              <a:rPr lang="en-US" altLang="en-US"/>
              <a:t>PCQ-9</a:t>
            </a:r>
          </a:p>
          <a:p>
            <a:r>
              <a:rPr lang="en-US" altLang="en-US"/>
              <a:t>Village Gatherings</a:t>
            </a:r>
          </a:p>
          <a:p>
            <a:r>
              <a:rPr lang="en-US" altLang="en-US"/>
              <a:t>Qaruyun (Yupik healing)</a:t>
            </a:r>
          </a:p>
          <a:p>
            <a:endParaRPr lang="en-US" altLang="en-US"/>
          </a:p>
        </p:txBody>
      </p:sp>
      <p:sp>
        <p:nvSpPr>
          <p:cNvPr id="22534" name="TextBox 8">
            <a:extLst>
              <a:ext uri="{FF2B5EF4-FFF2-40B4-BE49-F238E27FC236}">
                <a16:creationId xmlns:a16="http://schemas.microsoft.com/office/drawing/2014/main" id="{18357C7E-CBE5-4519-8A8B-009DAE045E8A}"/>
              </a:ext>
            </a:extLst>
          </p:cNvPr>
          <p:cNvSpPr txBox="1">
            <a:spLocks noChangeArrowheads="1"/>
          </p:cNvSpPr>
          <p:nvPr/>
        </p:nvSpPr>
        <p:spPr bwMode="auto">
          <a:xfrm>
            <a:off x="2133600" y="5105400"/>
            <a:ext cx="480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Calricaraq (</a:t>
            </a:r>
          </a:p>
          <a:p>
            <a:r>
              <a:rPr lang="en-US" altLang="en-US"/>
              <a:t>Public Info; vitamin D, suicide info, Opioids</a:t>
            </a:r>
          </a:p>
          <a:p>
            <a:r>
              <a:rPr lang="en-US" altLang="en-US"/>
              <a:t>Radio talks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D793774-A374-4D7F-965E-8DB397AF5AC4}"/>
              </a:ext>
            </a:extLst>
          </p:cNvPr>
          <p:cNvSpPr>
            <a:spLocks noGrp="1"/>
          </p:cNvSpPr>
          <p:nvPr>
            <p:ph type="title"/>
          </p:nvPr>
        </p:nvSpPr>
        <p:spPr>
          <a:xfrm>
            <a:off x="457200" y="274638"/>
            <a:ext cx="8229600" cy="944562"/>
          </a:xfrm>
        </p:spPr>
        <p:txBody>
          <a:bodyPr/>
          <a:lstStyle/>
          <a:p>
            <a:r>
              <a:rPr lang="en-US" altLang="en-US">
                <a:ea typeface="ＭＳ Ｐゴシック" panose="020B0600070205080204" pitchFamily="34" charset="-128"/>
              </a:rPr>
              <a:t>2011 BH Org Chart</a:t>
            </a:r>
          </a:p>
        </p:txBody>
      </p:sp>
      <p:pic>
        <p:nvPicPr>
          <p:cNvPr id="23555" name="Content Placeholder 4" descr="org chart 2011.JPG">
            <a:extLst>
              <a:ext uri="{FF2B5EF4-FFF2-40B4-BE49-F238E27FC236}">
                <a16:creationId xmlns:a16="http://schemas.microsoft.com/office/drawing/2014/main" id="{3F36A3AE-43F3-4EFE-991F-728D595E51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8150" y="1143000"/>
            <a:ext cx="8705850" cy="48863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BC1CEE0-5B06-4709-8F6E-C88361944A74}"/>
              </a:ext>
            </a:extLst>
          </p:cNvPr>
          <p:cNvSpPr>
            <a:spLocks noGrp="1"/>
          </p:cNvSpPr>
          <p:nvPr>
            <p:ph type="title"/>
          </p:nvPr>
        </p:nvSpPr>
        <p:spPr>
          <a:xfrm>
            <a:off x="457200" y="274638"/>
            <a:ext cx="8229600" cy="944562"/>
          </a:xfrm>
        </p:spPr>
        <p:txBody>
          <a:bodyPr/>
          <a:lstStyle/>
          <a:p>
            <a:r>
              <a:rPr lang="en-US" altLang="en-US">
                <a:solidFill>
                  <a:schemeClr val="accent1"/>
                </a:solidFill>
                <a:ea typeface="ＭＳ Ｐゴシック" panose="020B0600070205080204" pitchFamily="34" charset="-128"/>
              </a:rPr>
              <a:t>2017 BH Org Chart</a:t>
            </a:r>
          </a:p>
        </p:txBody>
      </p:sp>
      <p:graphicFrame>
        <p:nvGraphicFramePr>
          <p:cNvPr id="6" name="Content Placeholder 5">
            <a:extLst>
              <a:ext uri="{FF2B5EF4-FFF2-40B4-BE49-F238E27FC236}">
                <a16:creationId xmlns:a16="http://schemas.microsoft.com/office/drawing/2014/main" id="{D922F0C2-770F-446B-B7FE-DE155FA92076}"/>
              </a:ext>
            </a:extLst>
          </p:cNvPr>
          <p:cNvGraphicFramePr>
            <a:graphicFrameLocks noGrp="1"/>
          </p:cNvGraphicFramePr>
          <p:nvPr>
            <p:ph idx="1"/>
          </p:nvPr>
        </p:nvGraphicFramePr>
        <p:xfrm>
          <a:off x="228600" y="1219200"/>
          <a:ext cx="85344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D608BE5-C759-4B21-9198-F84F26BEB485}"/>
              </a:ext>
            </a:extLst>
          </p:cNvPr>
          <p:cNvSpPr>
            <a:spLocks noGrp="1"/>
          </p:cNvSpPr>
          <p:nvPr>
            <p:ph type="title"/>
          </p:nvPr>
        </p:nvSpPr>
        <p:spPr/>
        <p:txBody>
          <a:bodyPr/>
          <a:lstStyle/>
          <a:p>
            <a:r>
              <a:rPr lang="en-US" altLang="en-US">
                <a:ea typeface="ＭＳ Ｐゴシック" panose="020B0600070205080204" pitchFamily="34" charset="-128"/>
              </a:rPr>
              <a:t>2015 Vitamin D Levels</a:t>
            </a:r>
          </a:p>
        </p:txBody>
      </p:sp>
      <p:pic>
        <p:nvPicPr>
          <p:cNvPr id="25603" name="Picture 3" descr="BH Services 2017.jpg">
            <a:extLst>
              <a:ext uri="{FF2B5EF4-FFF2-40B4-BE49-F238E27FC236}">
                <a16:creationId xmlns:a16="http://schemas.microsoft.com/office/drawing/2014/main" id="{7DC61744-6A77-4B64-B54E-C016E3B0D7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D7924E9-6A39-4536-BA27-5B1785A5A858}"/>
              </a:ext>
            </a:extLst>
          </p:cNvPr>
          <p:cNvSpPr>
            <a:spLocks noGrp="1"/>
          </p:cNvSpPr>
          <p:nvPr>
            <p:ph type="ctrTitle"/>
          </p:nvPr>
        </p:nvSpPr>
        <p:spPr>
          <a:xfrm>
            <a:off x="685800" y="152400"/>
            <a:ext cx="7772400" cy="1447800"/>
          </a:xfrm>
        </p:spPr>
        <p:txBody>
          <a:bodyPr/>
          <a:lstStyle/>
          <a:p>
            <a:r>
              <a:rPr lang="en-US" altLang="en-US">
                <a:ea typeface="ＭＳ Ｐゴシック" panose="020B0600070205080204" pitchFamily="34" charset="-128"/>
              </a:rPr>
              <a:t>Innovations: A Community Approach </a:t>
            </a:r>
          </a:p>
        </p:txBody>
      </p:sp>
      <p:sp>
        <p:nvSpPr>
          <p:cNvPr id="4" name="Subtitle 3">
            <a:extLst>
              <a:ext uri="{FF2B5EF4-FFF2-40B4-BE49-F238E27FC236}">
                <a16:creationId xmlns:a16="http://schemas.microsoft.com/office/drawing/2014/main" id="{A3C8F3B8-2CD7-4A2A-90AA-F12083E441F6}"/>
              </a:ext>
            </a:extLst>
          </p:cNvPr>
          <p:cNvSpPr>
            <a:spLocks noGrp="1"/>
          </p:cNvSpPr>
          <p:nvPr>
            <p:ph type="subTitle" idx="1"/>
          </p:nvPr>
        </p:nvSpPr>
        <p:spPr>
          <a:xfrm>
            <a:off x="457200" y="1676400"/>
            <a:ext cx="7315200" cy="4953000"/>
          </a:xfrm>
        </p:spPr>
        <p:txBody>
          <a:bodyPr/>
          <a:lstStyle/>
          <a:p>
            <a:pPr algn="l">
              <a:defRPr/>
            </a:pPr>
            <a:r>
              <a:rPr lang="en-US" sz="2400" dirty="0"/>
              <a:t>PC CARES: Promoting Community Conversations About Research To End Suicide (</a:t>
            </a:r>
            <a:r>
              <a:rPr lang="en-US" sz="2400" dirty="0">
                <a:hlinkClick r:id="rId2"/>
              </a:rPr>
              <a:t>www.pc-cares.org</a:t>
            </a:r>
            <a:r>
              <a:rPr lang="en-US" sz="2400" dirty="0"/>
              <a:t>)</a:t>
            </a:r>
          </a:p>
          <a:p>
            <a:pPr marL="342900" indent="-342900" algn="l">
              <a:buFont typeface="Arial"/>
              <a:buChar char="•"/>
              <a:defRPr/>
            </a:pPr>
            <a:r>
              <a:rPr lang="en-US" sz="2400" dirty="0"/>
              <a:t>PC CARES shares bite sized research findings w/community groups</a:t>
            </a:r>
          </a:p>
          <a:p>
            <a:pPr marL="342900" indent="-342900" algn="l">
              <a:buFont typeface="Arial"/>
              <a:buChar char="•"/>
              <a:defRPr/>
            </a:pPr>
            <a:r>
              <a:rPr lang="en-US" sz="2400" dirty="0"/>
              <a:t>Invites community to discuss relevancy, usefulness, next steps</a:t>
            </a:r>
          </a:p>
          <a:p>
            <a:pPr marL="342900" indent="-342900" algn="l">
              <a:buFont typeface="Arial"/>
              <a:buChar char="•"/>
              <a:defRPr/>
            </a:pPr>
            <a:r>
              <a:rPr lang="en-US" sz="2400" dirty="0"/>
              <a:t>Assumes local knowledge is key</a:t>
            </a:r>
          </a:p>
          <a:p>
            <a:pPr marL="342900" indent="-342900" algn="l">
              <a:buFont typeface="Arial"/>
              <a:buChar char="•"/>
              <a:defRPr/>
            </a:pPr>
            <a:r>
              <a:rPr lang="en-US" sz="2400" dirty="0"/>
              <a:t>Creates a learning and dialogue space each month to discuss research findings</a:t>
            </a:r>
          </a:p>
          <a:p>
            <a:pPr marL="342900" indent="-342900" algn="l">
              <a:buFont typeface="Arial"/>
              <a:buChar char="•"/>
              <a:defRPr/>
            </a:pPr>
            <a:r>
              <a:rPr lang="en-US" sz="2400" dirty="0"/>
              <a:t>Foster community collaborations, analysis, insight</a:t>
            </a:r>
          </a:p>
          <a:p>
            <a:pPr marL="342900" indent="-342900" algn="l">
              <a:buFont typeface="Arial"/>
              <a:buChar char="•"/>
              <a:defRPr/>
            </a:pPr>
            <a:r>
              <a:rPr lang="en-US" sz="2400" dirty="0"/>
              <a:t>Scientific research can strengthen and guide community action</a:t>
            </a:r>
          </a:p>
          <a:p>
            <a:pPr marL="342900" indent="-342900" algn="l">
              <a:buFont typeface="Arial"/>
              <a:buChar char="•"/>
              <a:defRPr/>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43DF173-16CD-4C1B-A668-A2AB37C9DAAD}"/>
              </a:ext>
            </a:extLst>
          </p:cNvPr>
          <p:cNvSpPr>
            <a:spLocks noGrp="1"/>
          </p:cNvSpPr>
          <p:nvPr>
            <p:ph type="title"/>
          </p:nvPr>
        </p:nvSpPr>
        <p:spPr/>
        <p:txBody>
          <a:bodyPr/>
          <a:lstStyle/>
          <a:p>
            <a:r>
              <a:rPr lang="en-US" altLang="en-US">
                <a:ea typeface="ＭＳ Ｐゴシック" panose="020B0600070205080204" pitchFamily="34" charset="-128"/>
              </a:rPr>
              <a:t>Workforce Development</a:t>
            </a:r>
          </a:p>
        </p:txBody>
      </p:sp>
      <p:sp>
        <p:nvSpPr>
          <p:cNvPr id="28675" name="TextBox 1">
            <a:extLst>
              <a:ext uri="{FF2B5EF4-FFF2-40B4-BE49-F238E27FC236}">
                <a16:creationId xmlns:a16="http://schemas.microsoft.com/office/drawing/2014/main" id="{BA444D4D-9E64-4301-99FA-956A94AD40DA}"/>
              </a:ext>
            </a:extLst>
          </p:cNvPr>
          <p:cNvSpPr txBox="1">
            <a:spLocks noChangeArrowheads="1"/>
          </p:cNvSpPr>
          <p:nvPr/>
        </p:nvSpPr>
        <p:spPr bwMode="auto">
          <a:xfrm>
            <a:off x="2133600" y="274638"/>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solidFill>
                  <a:srgbClr val="C00000"/>
                </a:solidFill>
              </a:rPr>
              <a:t>2015 Suicides</a:t>
            </a:r>
          </a:p>
        </p:txBody>
      </p:sp>
      <p:sp>
        <p:nvSpPr>
          <p:cNvPr id="28676" name="Content Placeholder 6">
            <a:extLst>
              <a:ext uri="{FF2B5EF4-FFF2-40B4-BE49-F238E27FC236}">
                <a16:creationId xmlns:a16="http://schemas.microsoft.com/office/drawing/2014/main" id="{CA11B2FC-AA2D-4F29-830F-62FA0021DB8B}"/>
              </a:ext>
            </a:extLst>
          </p:cNvPr>
          <p:cNvSpPr>
            <a:spLocks noGrp="1"/>
          </p:cNvSpPr>
          <p:nvPr>
            <p:ph idx="1"/>
          </p:nvPr>
        </p:nvSpPr>
        <p:spPr>
          <a:xfrm>
            <a:off x="457200" y="1295400"/>
            <a:ext cx="8229600" cy="5105400"/>
          </a:xfrm>
        </p:spPr>
        <p:txBody>
          <a:bodyPr/>
          <a:lstStyle/>
          <a:p>
            <a:r>
              <a:rPr lang="en-US" altLang="en-US">
                <a:ea typeface="ＭＳ Ｐゴシック" panose="020B0600070205080204" pitchFamily="34" charset="-128"/>
              </a:rPr>
              <a:t>YKHC and KUC/UAF partnership</a:t>
            </a:r>
          </a:p>
          <a:p>
            <a:endParaRPr lang="en-US" altLang="en-US">
              <a:ea typeface="ＭＳ Ｐゴシック" panose="020B0600070205080204" pitchFamily="34" charset="-128"/>
            </a:endParaRPr>
          </a:p>
          <a:p>
            <a:r>
              <a:rPr lang="en-US" altLang="en-US">
                <a:ea typeface="ＭＳ Ｐゴシック" panose="020B0600070205080204" pitchFamily="34" charset="-128"/>
              </a:rPr>
              <a:t>Advisory Committee membership</a:t>
            </a:r>
          </a:p>
          <a:p>
            <a:endParaRPr lang="en-US" altLang="en-US">
              <a:ea typeface="ＭＳ Ｐゴシック" panose="020B0600070205080204" pitchFamily="34" charset="-128"/>
            </a:endParaRPr>
          </a:p>
          <a:p>
            <a:r>
              <a:rPr lang="en-US" altLang="en-US">
                <a:ea typeface="ＭＳ Ｐゴシック" panose="020B0600070205080204" pitchFamily="34" charset="-128"/>
              </a:rPr>
              <a:t>RHS certificate  34-college credits/College Certificate</a:t>
            </a:r>
          </a:p>
          <a:p>
            <a:r>
              <a:rPr lang="en-US" altLang="en-US">
                <a:ea typeface="ＭＳ Ｐゴシック" panose="020B0600070205080204" pitchFamily="34" charset="-128"/>
              </a:rPr>
              <a:t>HUMS AAS degree 63-college credits/AAS degree</a:t>
            </a:r>
          </a:p>
          <a:p>
            <a:r>
              <a:rPr lang="en-US" altLang="en-US">
                <a:ea typeface="ＭＳ Ｐゴシック" panose="020B0600070205080204" pitchFamily="34" charset="-128"/>
              </a:rPr>
              <a:t>BSW degree	 120-college credits/degree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12E8ED4-200D-4C20-87C0-C6F5D8A9AFDA}"/>
              </a:ext>
            </a:extLst>
          </p:cNvPr>
          <p:cNvSpPr>
            <a:spLocks noGrp="1"/>
          </p:cNvSpPr>
          <p:nvPr>
            <p:ph type="title"/>
          </p:nvPr>
        </p:nvSpPr>
        <p:spPr/>
        <p:txBody>
          <a:bodyPr/>
          <a:lstStyle/>
          <a:p>
            <a:r>
              <a:rPr lang="en-US" altLang="en-US">
                <a:ea typeface="ＭＳ Ｐゴシック" panose="020B0600070205080204" pitchFamily="34" charset="-128"/>
              </a:rPr>
              <a:t>Rural Health Services (RHS)</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29699" name="Content Placeholder 2">
            <a:extLst>
              <a:ext uri="{FF2B5EF4-FFF2-40B4-BE49-F238E27FC236}">
                <a16:creationId xmlns:a16="http://schemas.microsoft.com/office/drawing/2014/main" id="{D7212F9C-18B9-40F9-B6EF-4B855D40EBF1}"/>
              </a:ext>
            </a:extLst>
          </p:cNvPr>
          <p:cNvSpPr>
            <a:spLocks noGrp="1"/>
          </p:cNvSpPr>
          <p:nvPr>
            <p:ph idx="1"/>
          </p:nvPr>
        </p:nvSpPr>
        <p:spPr>
          <a:xfrm>
            <a:off x="457200" y="1219200"/>
            <a:ext cx="8229600" cy="5257800"/>
          </a:xfrm>
        </p:spPr>
        <p:txBody>
          <a:bodyPr/>
          <a:lstStyle/>
          <a:p>
            <a:r>
              <a:rPr lang="en-US" altLang="en-US" b="1">
                <a:ea typeface="ＭＳ Ｐゴシック" panose="020B0600070205080204" pitchFamily="34" charset="-128"/>
              </a:rPr>
              <a:t>RHS College Certificate</a:t>
            </a:r>
            <a:r>
              <a:rPr lang="en-US" altLang="en-US">
                <a:ea typeface="ＭＳ Ｐゴシック" panose="020B0600070205080204" pitchFamily="34" charset="-128"/>
              </a:rPr>
              <a:t>: ANTHC BHA I and II, CDC I, AK State BH competencies, ASIST suicide intervention, Mental Health First Aid, NICWA Positive Indian Parenting (PIP), Green Dot Prevention</a:t>
            </a:r>
          </a:p>
          <a:p>
            <a:endParaRPr lang="en-US" altLang="en-US">
              <a:ea typeface="ＭＳ Ｐゴシック" panose="020B0600070205080204" pitchFamily="34" charset="-128"/>
            </a:endParaRPr>
          </a:p>
          <a:p>
            <a:r>
              <a:rPr lang="en-US" altLang="en-US">
                <a:ea typeface="ＭＳ Ｐゴシック" panose="020B0600070205080204" pitchFamily="34" charset="-128"/>
              </a:rPr>
              <a:t>YKHC-BH co-instructors</a:t>
            </a:r>
          </a:p>
          <a:p>
            <a:endParaRPr lang="en-US" altLang="en-US">
              <a:ea typeface="ＭＳ Ｐゴシック" panose="020B0600070205080204" pitchFamily="34" charset="-128"/>
            </a:endParaRPr>
          </a:p>
          <a:p>
            <a:r>
              <a:rPr lang="en-US" altLang="en-US">
                <a:ea typeface="ＭＳ Ｐゴシック" panose="020B0600070205080204" pitchFamily="34" charset="-128"/>
              </a:rPr>
              <a:t>34 college credits w/ 27 applying to the HUMS AAS</a:t>
            </a:r>
          </a:p>
          <a:p>
            <a:endParaRPr lang="en-US" altLang="en-US">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8CFADEE-46B2-40C6-874D-16473C266EB1}"/>
              </a:ext>
            </a:extLst>
          </p:cNvPr>
          <p:cNvSpPr>
            <a:spLocks noGrp="1"/>
          </p:cNvSpPr>
          <p:nvPr>
            <p:ph type="title"/>
          </p:nvPr>
        </p:nvSpPr>
        <p:spPr/>
        <p:txBody>
          <a:bodyPr/>
          <a:lstStyle/>
          <a:p>
            <a:r>
              <a:rPr lang="en-US" altLang="en-US">
                <a:ea typeface="ＭＳ Ｐゴシック" panose="020B0600070205080204" pitchFamily="34" charset="-128"/>
              </a:rPr>
              <a:t>Human Services (HUMS); </a:t>
            </a:r>
          </a:p>
        </p:txBody>
      </p:sp>
      <p:sp>
        <p:nvSpPr>
          <p:cNvPr id="30723" name="Content Placeholder 4">
            <a:extLst>
              <a:ext uri="{FF2B5EF4-FFF2-40B4-BE49-F238E27FC236}">
                <a16:creationId xmlns:a16="http://schemas.microsoft.com/office/drawing/2014/main" id="{87BB83BE-2117-490A-9D18-ED896E25115C}"/>
              </a:ext>
            </a:extLst>
          </p:cNvPr>
          <p:cNvSpPr>
            <a:spLocks noGrp="1"/>
          </p:cNvSpPr>
          <p:nvPr>
            <p:ph idx="1"/>
          </p:nvPr>
        </p:nvSpPr>
        <p:spPr>
          <a:xfrm>
            <a:off x="457200" y="1600200"/>
            <a:ext cx="8305800" cy="4953000"/>
          </a:xfrm>
        </p:spPr>
        <p:txBody>
          <a:bodyPr/>
          <a:lstStyle/>
          <a:p>
            <a:r>
              <a:rPr lang="en-US" altLang="en-US">
                <a:ea typeface="ＭＳ Ｐゴシック" panose="020B0600070205080204" pitchFamily="34" charset="-128"/>
              </a:rPr>
              <a:t>RHS graduates move into HUMS</a:t>
            </a:r>
          </a:p>
          <a:p>
            <a:endParaRPr lang="en-US" altLang="en-US">
              <a:ea typeface="ＭＳ Ｐゴシック" panose="020B0600070205080204" pitchFamily="34" charset="-128"/>
            </a:endParaRPr>
          </a:p>
          <a:p>
            <a:r>
              <a:rPr lang="en-US" altLang="en-US">
                <a:ea typeface="ＭＳ Ｐゴシック" panose="020B0600070205080204" pitchFamily="34" charset="-128"/>
              </a:rPr>
              <a:t>Associate Degree with Elder co-instructors</a:t>
            </a:r>
          </a:p>
          <a:p>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ANTHC BHA II or III, CDC II</a:t>
            </a:r>
          </a:p>
          <a:p>
            <a:pPr>
              <a:lnSpc>
                <a:spcPct val="90000"/>
              </a:lnSpc>
            </a:pPr>
            <a:r>
              <a:rPr lang="en-US" altLang="en-US">
                <a:ea typeface="ＭＳ Ｐゴシック" panose="020B0600070205080204" pitchFamily="34" charset="-128"/>
              </a:rPr>
              <a:t>YKHC-BH co-instructors</a:t>
            </a:r>
          </a:p>
          <a:p>
            <a:pPr>
              <a:lnSpc>
                <a:spcPct val="90000"/>
              </a:lnSpc>
            </a:pPr>
            <a:endParaRPr lang="en-US" altLang="en-US">
              <a:ea typeface="ＭＳ Ｐゴシック" panose="020B0600070205080204" pitchFamily="34" charset="-128"/>
            </a:endParaRPr>
          </a:p>
          <a:p>
            <a:r>
              <a:rPr lang="en-US" altLang="en-US">
                <a:ea typeface="ＭＳ Ｐゴシック" panose="020B0600070205080204" pitchFamily="34" charset="-128"/>
              </a:rPr>
              <a:t>All HUMS courses also apply to the BSW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D46AA37-70EA-4914-BF44-98753B165516}"/>
              </a:ext>
            </a:extLst>
          </p:cNvPr>
          <p:cNvSpPr>
            <a:spLocks noChangeArrowheads="1"/>
          </p:cNvSpPr>
          <p:nvPr/>
        </p:nvSpPr>
        <p:spPr bwMode="auto">
          <a:xfrm>
            <a:off x="457200" y="1225550"/>
            <a:ext cx="7924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600">
                <a:solidFill>
                  <a:schemeClr val="bg1"/>
                </a:solidFill>
              </a:rPr>
              <a:t>*13 BH employees in the RHS program, 35 + graduates </a:t>
            </a:r>
          </a:p>
          <a:p>
            <a:endParaRPr lang="en-US" altLang="en-US" sz="3600">
              <a:solidFill>
                <a:schemeClr val="bg1"/>
              </a:solidFill>
            </a:endParaRPr>
          </a:p>
          <a:p>
            <a:r>
              <a:rPr lang="en-US" altLang="en-US" sz="3600">
                <a:solidFill>
                  <a:schemeClr val="bg1"/>
                </a:solidFill>
              </a:rPr>
              <a:t>*4 employees in the HUMS AAS program, 18 graduates  </a:t>
            </a:r>
          </a:p>
          <a:p>
            <a:endParaRPr lang="en-US" altLang="en-US" sz="3600">
              <a:solidFill>
                <a:schemeClr val="bg1"/>
              </a:solidFill>
            </a:endParaRPr>
          </a:p>
          <a:p>
            <a:r>
              <a:rPr lang="en-US" altLang="en-US" sz="3600">
                <a:solidFill>
                  <a:schemeClr val="bg1"/>
                </a:solidFill>
              </a:rPr>
              <a:t>*5 employees in the BSW program</a:t>
            </a:r>
          </a:p>
          <a:p>
            <a:r>
              <a:rPr lang="en-US" altLang="en-US" sz="3600">
                <a:solidFill>
                  <a:schemeClr val="bg1"/>
                </a:solidFill>
              </a:rPr>
              <a:t> </a:t>
            </a:r>
          </a:p>
          <a:p>
            <a:r>
              <a:rPr lang="en-US" altLang="en-US" sz="3600">
                <a:solidFill>
                  <a:schemeClr val="bg1"/>
                </a:solidFill>
              </a:rPr>
              <a:t>*2 employees in the MSW</a:t>
            </a:r>
          </a:p>
        </p:txBody>
      </p:sp>
      <p:sp>
        <p:nvSpPr>
          <p:cNvPr id="31747" name="TextBox 3">
            <a:extLst>
              <a:ext uri="{FF2B5EF4-FFF2-40B4-BE49-F238E27FC236}">
                <a16:creationId xmlns:a16="http://schemas.microsoft.com/office/drawing/2014/main" id="{FAA47174-1ED2-4C0A-8163-0E258F431F35}"/>
              </a:ext>
            </a:extLst>
          </p:cNvPr>
          <p:cNvSpPr txBox="1">
            <a:spLocks noChangeArrowheads="1"/>
          </p:cNvSpPr>
          <p:nvPr/>
        </p:nvSpPr>
        <p:spPr bwMode="auto">
          <a:xfrm>
            <a:off x="838200" y="381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chemeClr val="bg1"/>
                </a:solidFill>
              </a:rPr>
              <a:t>YK Health Corporation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27AC013-C547-4E44-A64B-5F762DF5CDF7}"/>
              </a:ext>
            </a:extLst>
          </p:cNvPr>
          <p:cNvSpPr>
            <a:spLocks noGrp="1"/>
          </p:cNvSpPr>
          <p:nvPr>
            <p:ph type="title"/>
          </p:nvPr>
        </p:nvSpPr>
        <p:spPr>
          <a:xfrm>
            <a:off x="457200" y="274638"/>
            <a:ext cx="8229600" cy="868362"/>
          </a:xfrm>
        </p:spPr>
        <p:txBody>
          <a:bodyPr/>
          <a:lstStyle/>
          <a:p>
            <a:r>
              <a:rPr lang="en-US" altLang="en-US">
                <a:ea typeface="ＭＳ Ｐゴシック" panose="020B0600070205080204" pitchFamily="34" charset="-128"/>
              </a:rPr>
              <a:t>Adverse Impressions</a:t>
            </a:r>
          </a:p>
        </p:txBody>
      </p:sp>
      <p:sp>
        <p:nvSpPr>
          <p:cNvPr id="3" name="Content Placeholder 2">
            <a:extLst>
              <a:ext uri="{FF2B5EF4-FFF2-40B4-BE49-F238E27FC236}">
                <a16:creationId xmlns:a16="http://schemas.microsoft.com/office/drawing/2014/main" id="{93F4836F-35EE-466D-B0B7-99B814A9D5EF}"/>
              </a:ext>
            </a:extLst>
          </p:cNvPr>
          <p:cNvSpPr>
            <a:spLocks noGrp="1"/>
          </p:cNvSpPr>
          <p:nvPr>
            <p:ph idx="1"/>
          </p:nvPr>
        </p:nvSpPr>
        <p:spPr>
          <a:xfrm>
            <a:off x="457200" y="1219200"/>
            <a:ext cx="8229600" cy="5181600"/>
          </a:xfrm>
        </p:spPr>
        <p:txBody>
          <a:bodyPr/>
          <a:lstStyle/>
          <a:p>
            <a:pPr>
              <a:defRPr/>
            </a:pPr>
            <a:r>
              <a:rPr lang="en-US" dirty="0">
                <a:ea typeface="+mn-ea"/>
                <a:cs typeface="+mn-cs"/>
              </a:rPr>
              <a:t>- </a:t>
            </a:r>
            <a:r>
              <a:rPr lang="en-US" b="1" dirty="0">
                <a:effectLst>
                  <a:outerShdw blurRad="38100" dist="38100" dir="2700000" algn="tl">
                    <a:srgbClr val="000000">
                      <a:alpha val="43137"/>
                    </a:srgbClr>
                  </a:outerShdw>
                </a:effectLst>
                <a:ea typeface="+mn-ea"/>
                <a:cs typeface="+mn-cs"/>
              </a:rPr>
              <a:t>Everyone is killing themselves</a:t>
            </a:r>
          </a:p>
          <a:p>
            <a:pPr>
              <a:defRPr/>
            </a:pPr>
            <a:endParaRPr lang="en-US" dirty="0">
              <a:ea typeface="+mn-ea"/>
              <a:cs typeface="+mn-cs"/>
            </a:endParaRPr>
          </a:p>
          <a:p>
            <a:pPr>
              <a:defRPr/>
            </a:pPr>
            <a:r>
              <a:rPr lang="en-US" dirty="0">
                <a:ea typeface="+mn-ea"/>
                <a:cs typeface="+mn-cs"/>
              </a:rPr>
              <a:t>-Young people are committing suicide</a:t>
            </a:r>
          </a:p>
          <a:p>
            <a:pPr>
              <a:defRPr/>
            </a:pPr>
            <a:endParaRPr lang="en-US" dirty="0">
              <a:ea typeface="+mn-ea"/>
              <a:cs typeface="+mn-cs"/>
            </a:endParaRPr>
          </a:p>
          <a:p>
            <a:pPr>
              <a:defRPr/>
            </a:pPr>
            <a:r>
              <a:rPr lang="en-US" dirty="0">
                <a:ea typeface="+mn-ea"/>
                <a:cs typeface="+mn-cs"/>
              </a:rPr>
              <a:t>-All communities have suicide deaths</a:t>
            </a:r>
          </a:p>
          <a:p>
            <a:pPr>
              <a:defRPr/>
            </a:pPr>
            <a:endParaRPr lang="en-US" dirty="0">
              <a:ea typeface="+mn-ea"/>
              <a:cs typeface="+mn-cs"/>
            </a:endParaRPr>
          </a:p>
          <a:p>
            <a:pPr>
              <a:defRPr/>
            </a:pPr>
            <a:r>
              <a:rPr lang="en-US" dirty="0">
                <a:ea typeface="+mn-ea"/>
                <a:cs typeface="+mn-cs"/>
              </a:rPr>
              <a:t>-BH has isolated from people other groups</a:t>
            </a:r>
          </a:p>
          <a:p>
            <a:pPr>
              <a:defRPr/>
            </a:pPr>
            <a:endParaRPr lang="en-US" dirty="0">
              <a:ea typeface="+mn-ea"/>
              <a:cs typeface="+mn-cs"/>
            </a:endParaRPr>
          </a:p>
          <a:p>
            <a:pPr>
              <a:defRPr/>
            </a:pPr>
            <a:r>
              <a:rPr lang="en-US" dirty="0">
                <a:ea typeface="+mn-ea"/>
                <a:cs typeface="+mn-cs"/>
              </a:rPr>
              <a:t>BH has no cultural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2B45FE74-1220-4A14-9672-464D783EB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533400"/>
            <a:ext cx="82184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AE8399E-34B2-431C-94F7-EE93800B49E9}"/>
              </a:ext>
            </a:extLst>
          </p:cNvPr>
          <p:cNvSpPr>
            <a:spLocks noGrp="1"/>
          </p:cNvSpPr>
          <p:nvPr>
            <p:ph type="title"/>
          </p:nvPr>
        </p:nvSpPr>
        <p:spPr>
          <a:xfrm>
            <a:off x="533400" y="1295400"/>
            <a:ext cx="8229600" cy="4038600"/>
          </a:xfrm>
        </p:spPr>
        <p:txBody>
          <a:bodyPr/>
          <a:lstStyle/>
          <a:p>
            <a:r>
              <a:rPr lang="en-US" altLang="en-US" sz="8000">
                <a:ea typeface="ＭＳ Ｐゴシック" panose="020B0600070205080204" pitchFamily="34" charset="-128"/>
              </a:rPr>
              <a:t>Q u y a n a</a:t>
            </a:r>
            <a:br>
              <a:rPr lang="en-US" altLang="en-US" sz="8000">
                <a:ea typeface="ＭＳ Ｐゴシック" panose="020B0600070205080204" pitchFamily="34" charset="-128"/>
              </a:rPr>
            </a:br>
            <a:br>
              <a:rPr lang="en-US" altLang="en-US" sz="8000">
                <a:ea typeface="ＭＳ Ｐゴシック" panose="020B0600070205080204" pitchFamily="34" charset="-128"/>
              </a:rPr>
            </a:br>
            <a:r>
              <a:rPr lang="en-US" altLang="en-US" sz="8000">
                <a:ea typeface="ＭＳ Ｐゴシック" panose="020B0600070205080204" pitchFamily="34" charset="-128"/>
              </a:rPr>
              <a:t>A’hee’hee’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B5F5FFA-CE50-4922-B886-CA66F36DB1AA}"/>
              </a:ext>
            </a:extLst>
          </p:cNvPr>
          <p:cNvSpPr>
            <a:spLocks noGrp="1"/>
          </p:cNvSpPr>
          <p:nvPr>
            <p:ph type="title"/>
          </p:nvPr>
        </p:nvSpPr>
        <p:spPr/>
        <p:txBody>
          <a:bodyPr/>
          <a:lstStyle/>
          <a:p>
            <a:r>
              <a:rPr lang="en-US" altLang="en-US" sz="5400" b="1" dirty="0">
                <a:solidFill>
                  <a:srgbClr val="FFFF00"/>
                </a:solidFill>
                <a:effectLst>
                  <a:outerShdw blurRad="38100" dist="38100" dir="2700000" algn="tl">
                    <a:srgbClr val="000000">
                      <a:alpha val="43137"/>
                    </a:srgbClr>
                  </a:outerShdw>
                </a:effectLst>
                <a:ea typeface="ＭＳ Ｐゴシック" panose="020B0600070205080204" pitchFamily="34" charset="-128"/>
              </a:rPr>
              <a:t>Learning Objective 1</a:t>
            </a:r>
          </a:p>
        </p:txBody>
      </p:sp>
      <p:sp>
        <p:nvSpPr>
          <p:cNvPr id="5123" name="Content Placeholder 2">
            <a:extLst>
              <a:ext uri="{FF2B5EF4-FFF2-40B4-BE49-F238E27FC236}">
                <a16:creationId xmlns:a16="http://schemas.microsoft.com/office/drawing/2014/main" id="{A10FB2FA-08DE-4F4A-807F-8518C399DBE1}"/>
              </a:ext>
            </a:extLst>
          </p:cNvPr>
          <p:cNvSpPr>
            <a:spLocks noGrp="1"/>
          </p:cNvSpPr>
          <p:nvPr>
            <p:ph idx="1"/>
          </p:nvPr>
        </p:nvSpPr>
        <p:spPr>
          <a:xfrm>
            <a:off x="457200" y="1905000"/>
            <a:ext cx="8229600" cy="4221163"/>
          </a:xfrm>
        </p:spPr>
        <p:txBody>
          <a:bodyPr/>
          <a:lstStyle/>
          <a:p>
            <a:pPr marL="0" indent="0">
              <a:buNone/>
            </a:pPr>
            <a:r>
              <a:rPr lang="en-US" altLang="en-US" sz="6000" dirty="0">
                <a:solidFill>
                  <a:srgbClr val="FFFF00"/>
                </a:solidFill>
                <a:ea typeface="ＭＳ Ｐゴシック" panose="020B0600070205080204" pitchFamily="34" charset="-128"/>
              </a:rPr>
              <a:t>Summarize the public health model as a framework to improve impacts on suicides</a:t>
            </a:r>
          </a:p>
          <a:p>
            <a:endParaRPr lang="en-US" altLang="en-US" sz="6000" dirty="0">
              <a:solidFill>
                <a:srgbClr val="FFFF00"/>
              </a:solidFill>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75A4225-8016-4BB4-A3D3-A6214E187A58}"/>
              </a:ext>
            </a:extLst>
          </p:cNvPr>
          <p:cNvSpPr>
            <a:spLocks noGrp="1"/>
          </p:cNvSpPr>
          <p:nvPr>
            <p:ph type="title"/>
          </p:nvPr>
        </p:nvSpPr>
        <p:spPr/>
        <p:txBody>
          <a:bodyPr/>
          <a:lstStyle/>
          <a:p>
            <a:pPr eaLnBrk="1" hangingPunct="1"/>
            <a:r>
              <a:rPr lang="en-US" altLang="en-US">
                <a:ea typeface="ＭＳ Ｐゴシック" panose="020B0600070205080204" pitchFamily="34" charset="-128"/>
              </a:rPr>
              <a:t>Public Health model</a:t>
            </a:r>
          </a:p>
        </p:txBody>
      </p:sp>
      <p:pic>
        <p:nvPicPr>
          <p:cNvPr id="6147" name="Picture 2" descr="phmodel.jpg">
            <a:extLst>
              <a:ext uri="{FF2B5EF4-FFF2-40B4-BE49-F238E27FC236}">
                <a16:creationId xmlns:a16="http://schemas.microsoft.com/office/drawing/2014/main" id="{0847C721-7D31-4B3B-8AB7-025144C477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7533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yklogo2c.png">
            <a:extLst>
              <a:ext uri="{FF2B5EF4-FFF2-40B4-BE49-F238E27FC236}">
                <a16:creationId xmlns:a16="http://schemas.microsoft.com/office/drawing/2014/main" id="{09D2A26E-B88B-4F00-8320-8ECC497786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557338"/>
            <a:ext cx="47386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2A7D843-424A-47AB-9A22-7C0C67662F06}"/>
              </a:ext>
            </a:extLst>
          </p:cNvPr>
          <p:cNvSpPr txBox="1">
            <a:spLocks noChangeArrowheads="1"/>
          </p:cNvSpPr>
          <p:nvPr/>
        </p:nvSpPr>
        <p:spPr bwMode="auto">
          <a:xfrm>
            <a:off x="1600200" y="838200"/>
            <a:ext cx="1371600" cy="708025"/>
          </a:xfrm>
          <a:prstGeom prst="rect">
            <a:avLst/>
          </a:prstGeom>
          <a:solidFill>
            <a:srgbClr val="FFC000"/>
          </a:solidFill>
          <a:ln w="9525">
            <a:noFill/>
            <a:miter lim="800000"/>
            <a:headEnd/>
            <a:tailEnd/>
          </a:ln>
          <a:effectLst>
            <a:outerShdw dist="50800" dir="5400000" algn="ctr" rotWithShape="0">
              <a:srgbClr val="0D0D0D"/>
            </a:outerShdw>
          </a:effectLst>
        </p:spPr>
        <p:txBody>
          <a:bodyPr>
            <a:spAutoFit/>
          </a:bodyPr>
          <a:lstStyle/>
          <a:p>
            <a:pPr>
              <a:defRPr/>
            </a:pPr>
            <a:r>
              <a:rPr lang="en-US" sz="2000" b="1" dirty="0">
                <a:latin typeface="Arial" charset="0"/>
                <a:ea typeface="+mn-ea"/>
              </a:rPr>
              <a:t>PUBLIC</a:t>
            </a:r>
          </a:p>
          <a:p>
            <a:pPr>
              <a:defRPr/>
            </a:pPr>
            <a:r>
              <a:rPr lang="en-US" sz="2000" b="1" dirty="0">
                <a:latin typeface="Arial" charset="0"/>
                <a:ea typeface="+mn-ea"/>
              </a:rPr>
              <a:t>HEALTH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1D98639-486B-4A51-9469-51C016DBE43E}"/>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7171" name="Content Placeholder 3" descr="PHslide_13.jpg">
            <a:extLst>
              <a:ext uri="{FF2B5EF4-FFF2-40B4-BE49-F238E27FC236}">
                <a16:creationId xmlns:a16="http://schemas.microsoft.com/office/drawing/2014/main" id="{409C99FD-2011-4B22-A323-A567FF98CE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163" y="476250"/>
            <a:ext cx="8250237" cy="61880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7B73CD4-F676-44C5-90CC-B799EC19CD76}"/>
              </a:ext>
            </a:extLst>
          </p:cNvPr>
          <p:cNvSpPr>
            <a:spLocks noGrp="1"/>
          </p:cNvSpPr>
          <p:nvPr>
            <p:ph type="title"/>
          </p:nvPr>
        </p:nvSpPr>
        <p:spPr/>
        <p:txBody>
          <a:bodyPr/>
          <a:lstStyle/>
          <a:p>
            <a:endParaRPr lang="en-US" altLang="en-US">
              <a:ea typeface="ＭＳ Ｐゴシック" panose="020B0600070205080204" pitchFamily="34" charset="-128"/>
            </a:endParaRPr>
          </a:p>
        </p:txBody>
      </p:sp>
      <p:pic>
        <p:nvPicPr>
          <p:cNvPr id="8195" name="Content Placeholder 3" descr="public-health-model-12-638.jpg">
            <a:extLst>
              <a:ext uri="{FF2B5EF4-FFF2-40B4-BE49-F238E27FC236}">
                <a16:creationId xmlns:a16="http://schemas.microsoft.com/office/drawing/2014/main" id="{51047981-5B16-4092-8393-58E81BE848F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4525" y="685800"/>
            <a:ext cx="7737475" cy="58086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B4012861-7168-41EA-B997-73416575AC92}"/>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5F9A645-E2F7-430F-9165-36E01EBA3EF7}" type="slidenum">
              <a:rPr lang="en-US" altLang="en-US" sz="1400">
                <a:latin typeface="Calibri" panose="020F0502020204030204" pitchFamily="34" charset="0"/>
              </a:rPr>
              <a:pPr algn="r" eaLnBrk="1" hangingPunct="1"/>
              <a:t>8</a:t>
            </a:fld>
            <a:endParaRPr lang="en-US" altLang="en-US" sz="1400">
              <a:latin typeface="Calibri" panose="020F0502020204030204" pitchFamily="34" charset="0"/>
            </a:endParaRPr>
          </a:p>
        </p:txBody>
      </p:sp>
      <p:pic>
        <p:nvPicPr>
          <p:cNvPr id="9219" name="Picture 8" descr="C:\Users\rdaw\Pictures\IMG_9544.JPG">
            <a:extLst>
              <a:ext uri="{FF2B5EF4-FFF2-40B4-BE49-F238E27FC236}">
                <a16:creationId xmlns:a16="http://schemas.microsoft.com/office/drawing/2014/main" id="{5178E849-61C9-4267-BC19-3C724A704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6125D2A-C015-4167-A91D-DE661B0B7169}"/>
              </a:ext>
            </a:extLst>
          </p:cNvPr>
          <p:cNvSpPr>
            <a:spLocks noGrp="1"/>
          </p:cNvSpPr>
          <p:nvPr>
            <p:ph type="title"/>
          </p:nvPr>
        </p:nvSpPr>
        <p:spPr>
          <a:xfrm>
            <a:off x="457200" y="274638"/>
            <a:ext cx="8229600" cy="563562"/>
          </a:xfrm>
        </p:spPr>
        <p:txBody>
          <a:bodyPr/>
          <a:lstStyle/>
          <a:p>
            <a:r>
              <a:rPr lang="en-US" altLang="en-US" sz="3600">
                <a:ea typeface="ＭＳ Ｐゴシック" panose="020B0600070205080204" pitchFamily="34" charset="-128"/>
              </a:rPr>
              <a:t>Six Strategies to Address Suicide</a:t>
            </a:r>
          </a:p>
        </p:txBody>
      </p:sp>
      <p:sp>
        <p:nvSpPr>
          <p:cNvPr id="10243" name="Content Placeholder 2">
            <a:extLst>
              <a:ext uri="{FF2B5EF4-FFF2-40B4-BE49-F238E27FC236}">
                <a16:creationId xmlns:a16="http://schemas.microsoft.com/office/drawing/2014/main" id="{E91AB769-AB29-4037-A41D-E8E0467B2969}"/>
              </a:ext>
            </a:extLst>
          </p:cNvPr>
          <p:cNvSpPr>
            <a:spLocks noGrp="1"/>
          </p:cNvSpPr>
          <p:nvPr>
            <p:ph idx="1"/>
          </p:nvPr>
        </p:nvSpPr>
        <p:spPr>
          <a:xfrm>
            <a:off x="457200" y="990600"/>
            <a:ext cx="8229600" cy="5562600"/>
          </a:xfrm>
        </p:spPr>
        <p:txBody>
          <a:bodyPr/>
          <a:lstStyle/>
          <a:p>
            <a:r>
              <a:rPr lang="en-US" altLang="en-US" sz="2000">
                <a:ea typeface="ＭＳ Ｐゴシック" panose="020B0600070205080204" pitchFamily="34" charset="-128"/>
              </a:rPr>
              <a:t>1.</a:t>
            </a:r>
            <a:r>
              <a:rPr lang="en-US" altLang="en-US" sz="2000">
                <a:solidFill>
                  <a:srgbClr val="FFFF00"/>
                </a:solidFill>
                <a:ea typeface="ＭＳ Ｐゴシック" panose="020B0600070205080204" pitchFamily="34" charset="-128"/>
              </a:rPr>
              <a:t> </a:t>
            </a:r>
            <a:r>
              <a:rPr lang="en-US" altLang="en-US" sz="2000" b="1">
                <a:solidFill>
                  <a:srgbClr val="FFFF00"/>
                </a:solidFill>
                <a:ea typeface="ＭＳ Ｐゴシック" panose="020B0600070205080204" pitchFamily="34" charset="-128"/>
              </a:rPr>
              <a:t>Partnership</a:t>
            </a:r>
            <a:r>
              <a:rPr lang="en-US" altLang="en-US" sz="2000">
                <a:solidFill>
                  <a:srgbClr val="FFFF00"/>
                </a:solidFill>
                <a:ea typeface="ＭＳ Ｐゴシック" panose="020B0600070205080204" pitchFamily="34" charset="-128"/>
              </a:rPr>
              <a:t>: </a:t>
            </a:r>
            <a:r>
              <a:rPr lang="en-US" altLang="en-US" sz="2000">
                <a:ea typeface="ＭＳ Ｐゴシック" panose="020B0600070205080204" pitchFamily="34" charset="-128"/>
              </a:rPr>
              <a:t>systematic planning in the development of suicide prevention programs and ongoing evaluation.</a:t>
            </a:r>
          </a:p>
          <a:p>
            <a:endParaRPr lang="en-US" altLang="en-US" sz="2000">
              <a:ea typeface="ＭＳ Ｐゴシック" panose="020B0600070205080204" pitchFamily="34" charset="-128"/>
            </a:endParaRPr>
          </a:p>
          <a:p>
            <a:r>
              <a:rPr lang="en-US" altLang="en-US" sz="2000">
                <a:ea typeface="ＭＳ Ｐゴシック" panose="020B0600070205080204" pitchFamily="34" charset="-128"/>
              </a:rPr>
              <a:t>2</a:t>
            </a:r>
            <a:r>
              <a:rPr lang="en-US" altLang="en-US" sz="2000">
                <a:solidFill>
                  <a:srgbClr val="FFFF00"/>
                </a:solidFill>
                <a:ea typeface="ＭＳ Ｐゴシック" panose="020B0600070205080204" pitchFamily="34" charset="-128"/>
              </a:rPr>
              <a:t>. </a:t>
            </a:r>
            <a:r>
              <a:rPr lang="en-US" altLang="en-US" sz="2000" b="1">
                <a:solidFill>
                  <a:srgbClr val="FFFF00"/>
                </a:solidFill>
                <a:ea typeface="ＭＳ Ｐゴシック" panose="020B0600070205080204" pitchFamily="34" charset="-128"/>
              </a:rPr>
              <a:t>Prevention/Education</a:t>
            </a:r>
            <a:r>
              <a:rPr lang="en-US" altLang="en-US" sz="2000">
                <a:ea typeface="ＭＳ Ｐゴシック" panose="020B0600070205080204" pitchFamily="34" charset="-128"/>
              </a:rPr>
              <a:t>: a coordinated approach that emphasizes the organization of resources and culturally appropriate services.</a:t>
            </a:r>
          </a:p>
          <a:p>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3. </a:t>
            </a:r>
            <a:r>
              <a:rPr lang="en-US" altLang="en-US" sz="2000" b="1">
                <a:solidFill>
                  <a:srgbClr val="FFFF00"/>
                </a:solidFill>
                <a:ea typeface="ＭＳ Ｐゴシック" panose="020B0600070205080204" pitchFamily="34" charset="-128"/>
              </a:rPr>
              <a:t>Treatment Services</a:t>
            </a:r>
            <a:r>
              <a:rPr lang="en-US" altLang="en-US" sz="2000">
                <a:ea typeface="ＭＳ Ｐゴシック" panose="020B0600070205080204" pitchFamily="34" charset="-128"/>
              </a:rPr>
              <a:t>: Promoting and supporting the presence of protective factors by including Traditional and Faith-based  practices</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4. </a:t>
            </a:r>
            <a:r>
              <a:rPr lang="en-US" altLang="en-US" sz="2000" b="1">
                <a:solidFill>
                  <a:srgbClr val="FFFF00"/>
                </a:solidFill>
                <a:ea typeface="ＭＳ Ｐゴシック" panose="020B0600070205080204" pitchFamily="34" charset="-128"/>
              </a:rPr>
              <a:t>Training</a:t>
            </a:r>
            <a:r>
              <a:rPr lang="en-US" altLang="en-US" sz="2000">
                <a:ea typeface="ＭＳ Ｐゴシック" panose="020B0600070205080204" pitchFamily="34" charset="-128"/>
              </a:rPr>
              <a:t>: Gatekeeper training for others to work collaboratively.</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5. </a:t>
            </a:r>
            <a:r>
              <a:rPr lang="en-US" altLang="en-US" sz="2000" b="1">
                <a:solidFill>
                  <a:srgbClr val="FFFF00"/>
                </a:solidFill>
                <a:ea typeface="ＭＳ Ｐゴシック" panose="020B0600070205080204" pitchFamily="34" charset="-128"/>
              </a:rPr>
              <a:t>Staff Recruitment</a:t>
            </a:r>
            <a:r>
              <a:rPr lang="en-US" altLang="en-US" sz="2000">
                <a:ea typeface="ＭＳ Ｐゴシック" panose="020B0600070205080204" pitchFamily="34" charset="-128"/>
              </a:rPr>
              <a:t>: Workforce shortages limit the scope of behavioral health services.</a:t>
            </a:r>
          </a:p>
          <a:p>
            <a:pPr eaLnBrk="1" hangingPunct="1"/>
            <a:endParaRPr lang="en-US" altLang="en-US" sz="2000">
              <a:ea typeface="ＭＳ Ｐゴシック" panose="020B0600070205080204" pitchFamily="34" charset="-128"/>
            </a:endParaRPr>
          </a:p>
          <a:p>
            <a:pPr eaLnBrk="1" hangingPunct="1"/>
            <a:r>
              <a:rPr lang="en-US" altLang="en-US" sz="2000">
                <a:ea typeface="ＭＳ Ｐゴシック" panose="020B0600070205080204" pitchFamily="34" charset="-128"/>
              </a:rPr>
              <a:t>6. </a:t>
            </a:r>
            <a:r>
              <a:rPr lang="en-US" altLang="en-US" sz="2000" b="1">
                <a:solidFill>
                  <a:srgbClr val="FFFF00"/>
                </a:solidFill>
                <a:ea typeface="ＭＳ Ｐゴシック" panose="020B0600070205080204" pitchFamily="34" charset="-128"/>
              </a:rPr>
              <a:t>Data/Survelliance</a:t>
            </a:r>
            <a:r>
              <a:rPr lang="en-US" altLang="en-US" sz="2000">
                <a:ea typeface="ＭＳ Ｐゴシック" panose="020B0600070205080204" pitchFamily="34" charset="-128"/>
              </a:rPr>
              <a:t>: data to establish priorities and program evaluation of prevention strategies</a:t>
            </a:r>
          </a:p>
          <a:p>
            <a:endParaRPr lang="en-US" altLang="en-US" sz="2000">
              <a:ea typeface="ＭＳ Ｐゴシック" panose="020B0600070205080204" pitchFamily="34" charset="-128"/>
            </a:endParaRPr>
          </a:p>
        </p:txBody>
      </p:sp>
      <p:sp>
        <p:nvSpPr>
          <p:cNvPr id="10244" name="TextBox 3">
            <a:extLst>
              <a:ext uri="{FF2B5EF4-FFF2-40B4-BE49-F238E27FC236}">
                <a16:creationId xmlns:a16="http://schemas.microsoft.com/office/drawing/2014/main" id="{BE864C97-713D-4BBB-B26F-D9AC20667D48}"/>
              </a:ext>
            </a:extLst>
          </p:cNvPr>
          <p:cNvSpPr txBox="1">
            <a:spLocks noChangeArrowheads="1"/>
          </p:cNvSpPr>
          <p:nvPr/>
        </p:nvSpPr>
        <p:spPr bwMode="auto">
          <a:xfrm>
            <a:off x="5105400" y="6324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a:t>Anselm Roanhorse, MPH</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95871</TotalTime>
  <Words>793</Words>
  <Application>Microsoft Office PowerPoint</Application>
  <PresentationFormat>On-screen Show (4:3)</PresentationFormat>
  <Paragraphs>137</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Arial</vt:lpstr>
      <vt:lpstr>Calibri</vt:lpstr>
      <vt:lpstr>Times New Roman</vt:lpstr>
      <vt:lpstr>Default Design</vt:lpstr>
      <vt:lpstr>A Public Health Approach To Addressing Suicides</vt:lpstr>
      <vt:lpstr>Learning Objectives </vt:lpstr>
      <vt:lpstr>Adverse Impressions</vt:lpstr>
      <vt:lpstr>Learning Objective 1</vt:lpstr>
      <vt:lpstr>Public Health model</vt:lpstr>
      <vt:lpstr>PowerPoint Presentation</vt:lpstr>
      <vt:lpstr>PowerPoint Presentation</vt:lpstr>
      <vt:lpstr>PowerPoint Presentation</vt:lpstr>
      <vt:lpstr>Six Strategies to Address Suicide</vt:lpstr>
      <vt:lpstr>Cluster and Contagion (CDC)</vt:lpstr>
      <vt:lpstr>Learning Objective 2</vt:lpstr>
      <vt:lpstr>PowerPoint Presentation</vt:lpstr>
      <vt:lpstr>PowerPoint Presentation</vt:lpstr>
      <vt:lpstr>The Native American experience</vt:lpstr>
      <vt:lpstr>PowerPoint Presentation</vt:lpstr>
      <vt:lpstr>PowerPoint Presentation</vt:lpstr>
      <vt:lpstr>PowerPoint Presentation</vt:lpstr>
      <vt:lpstr>Learning Objective 3</vt:lpstr>
      <vt:lpstr>PowerPoint Presentation</vt:lpstr>
      <vt:lpstr>PowerPoint Presentation</vt:lpstr>
      <vt:lpstr>PowerPoint Presentation</vt:lpstr>
      <vt:lpstr>2011 BH Org Chart</vt:lpstr>
      <vt:lpstr>2017 BH Org Chart</vt:lpstr>
      <vt:lpstr>2015 Vitamin D Levels</vt:lpstr>
      <vt:lpstr>Innovations: A Community Approach </vt:lpstr>
      <vt:lpstr>Workforce Development</vt:lpstr>
      <vt:lpstr>Rural Health Services (RHS) </vt:lpstr>
      <vt:lpstr>Human Services (HUMS); </vt:lpstr>
      <vt:lpstr>PowerPoint Presentation</vt:lpstr>
      <vt:lpstr>PowerPoint Presentation</vt:lpstr>
      <vt:lpstr>Q u y a n a  A’hee’hee’</vt:lpstr>
    </vt:vector>
  </TitlesOfParts>
  <Company>BHG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Shen</dc:creator>
  <cp:lastModifiedBy>Ray Daw</cp:lastModifiedBy>
  <cp:revision>5089</cp:revision>
  <dcterms:created xsi:type="dcterms:W3CDTF">2009-07-08T20:19:05Z</dcterms:created>
  <dcterms:modified xsi:type="dcterms:W3CDTF">2017-08-16T14:07:00Z</dcterms:modified>
</cp:coreProperties>
</file>